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e02bd39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e02bd39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e02bd39b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e02bd39b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195b21ff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195b21ff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5b5665de0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5b5665d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8f01aa1c7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f8f01aa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9f4cfa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9f4cfa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195b21ff9_0_1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195b21ff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c16b43474_0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c16b4347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674EA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 Update:</a:t>
            </a:r>
            <a:br>
              <a:rPr lang="en"/>
            </a:br>
            <a:r>
              <a:rPr lang="en"/>
              <a:t>Tyger Clerk of the Signet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1"/>
            <a:ext cx="8222100" cy="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Princess Æsa feilinn Jossursdottir, OP  31-Aug-2023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(she/her)</a:t>
            </a:r>
            <a:endParaRPr sz="12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550" y="186788"/>
            <a:ext cx="1905000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275" y="3254600"/>
            <a:ext cx="2062574" cy="11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 flipH="1">
            <a:off x="6033375" y="2518175"/>
            <a:ext cx="1788600" cy="654300"/>
          </a:xfrm>
          <a:prstGeom prst="wedgeRoundRectCallout">
            <a:avLst>
              <a:gd fmla="val 38492" name="adj1"/>
              <a:gd fmla="val 81626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OH!  I can help with that!</a:t>
            </a:r>
            <a:endParaRPr sz="1000"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700" y="2781363"/>
            <a:ext cx="15811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 flipH="1">
            <a:off x="2088600" y="2163375"/>
            <a:ext cx="2483400" cy="618000"/>
          </a:xfrm>
          <a:prstGeom prst="wedgeRoundRectCallout">
            <a:avLst>
              <a:gd fmla="val 38629" name="adj1"/>
              <a:gd fmla="val 103083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Hi! I’m Camille, the new Signet. I’m just getting started and may need some assistance with this whole thing …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4294967295" type="title"/>
          </p:nvPr>
        </p:nvSpPr>
        <p:spPr>
          <a:xfrm>
            <a:off x="498825" y="0"/>
            <a:ext cx="8222100" cy="65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167" name="Google Shape;167;p23"/>
          <p:cNvSpPr txBox="1"/>
          <p:nvPr>
            <p:ph idx="4294967295" type="body"/>
          </p:nvPr>
        </p:nvSpPr>
        <p:spPr>
          <a:xfrm>
            <a:off x="96200" y="19514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176" y="586325"/>
            <a:ext cx="6837448" cy="45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/>
          <p:nvPr/>
        </p:nvSpPr>
        <p:spPr>
          <a:xfrm flipH="1">
            <a:off x="6909400" y="1910900"/>
            <a:ext cx="2010300" cy="564600"/>
          </a:xfrm>
          <a:prstGeom prst="wedgeRoundRectCallout">
            <a:avLst>
              <a:gd fmla="val 49970" name="adj1"/>
              <a:gd fmla="val 96436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is ya Princess from Boston signing out, friends!  </a:t>
            </a:r>
            <a:endParaRPr sz="1000"/>
          </a:p>
        </p:txBody>
      </p:sp>
      <p:sp>
        <p:nvSpPr>
          <p:cNvPr id="170" name="Google Shape;170;p23"/>
          <p:cNvSpPr/>
          <p:nvPr/>
        </p:nvSpPr>
        <p:spPr>
          <a:xfrm flipH="1">
            <a:off x="7014725" y="3562300"/>
            <a:ext cx="1474200" cy="564600"/>
          </a:xfrm>
          <a:prstGeom prst="wedgeRoundRectCallout">
            <a:avLst>
              <a:gd fmla="val 72599" name="adj1"/>
              <a:gd fmla="val -38332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LET’S GO, EAST KINGDOM!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1446400" y="324550"/>
            <a:ext cx="4282800" cy="1848600"/>
          </a:xfrm>
          <a:prstGeom prst="wedgeRoundRectCallout">
            <a:avLst>
              <a:gd fmla="val -14910" name="adj1"/>
              <a:gd fmla="val 6488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It looks like you’re trying to give a Greater Officer update … Wait … didn’t you just step down??  </a:t>
            </a:r>
            <a:endParaRPr sz="19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475" y="2088500"/>
            <a:ext cx="6035176" cy="34783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92300" y="3148300"/>
            <a:ext cx="1864800" cy="887400"/>
          </a:xfrm>
          <a:prstGeom prst="wedgeRoundRectCallout">
            <a:avLst>
              <a:gd fmla="val 9683" name="adj1"/>
              <a:gd fmla="val 7305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Shhhhh….I’m taking a page out of your book and I’m helping.</a:t>
            </a:r>
            <a:endParaRPr sz="12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92325" y="3878025"/>
            <a:ext cx="2749425" cy="32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7391350" y="4230125"/>
            <a:ext cx="978300" cy="511800"/>
          </a:xfrm>
          <a:prstGeom prst="wedgeRoundRectCallout">
            <a:avLst>
              <a:gd fmla="val -83770" name="adj1"/>
              <a:gd fmla="val -5506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Oh…okay then…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Signet Projects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7669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Signet duties are being transitioned! - </a:t>
            </a:r>
            <a:r>
              <a:rPr b="1" lang="en" sz="1600">
                <a:solidFill>
                  <a:schemeClr val="accent2"/>
                </a:solidFill>
              </a:rPr>
              <a:t>Complete by end of August (today)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Website update with new officers - </a:t>
            </a:r>
            <a:r>
              <a:rPr b="1" lang="en" sz="1600">
                <a:solidFill>
                  <a:schemeClr val="accent2"/>
                </a:solidFill>
              </a:rPr>
              <a:t>Complete</a:t>
            </a:r>
            <a:r>
              <a:rPr lang="en" sz="1600"/>
              <a:t> </a:t>
            </a:r>
            <a:endParaRPr sz="1600">
              <a:solidFill>
                <a:schemeClr val="accent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Compiling list of “local practices” or scriptoriums - </a:t>
            </a:r>
            <a:r>
              <a:rPr b="1" lang="en" sz="1600">
                <a:solidFill>
                  <a:schemeClr val="accent2"/>
                </a:solidFill>
              </a:rPr>
              <a:t>Complete</a:t>
            </a:r>
            <a:endParaRPr b="1" sz="1600">
              <a:solidFill>
                <a:schemeClr val="accent6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</a:pPr>
            <a:r>
              <a:rPr lang="en" sz="1049">
                <a:solidFill>
                  <a:srgbClr val="36393F"/>
                </a:solidFill>
              </a:rPr>
              <a:t>New practices to be added as they are organized.</a:t>
            </a:r>
            <a:endParaRPr sz="718">
              <a:solidFill>
                <a:schemeClr val="accent6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Royal Awards Scheduler - </a:t>
            </a:r>
            <a:r>
              <a:rPr b="1" lang="en" sz="1600">
                <a:solidFill>
                  <a:schemeClr val="accent2"/>
                </a:solidFill>
              </a:rPr>
              <a:t>Closed for applications!</a:t>
            </a:r>
            <a:endParaRPr b="1" sz="1600">
              <a:solidFill>
                <a:schemeClr val="accent2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36393F"/>
              </a:buClr>
              <a:buSzPts val="1000"/>
              <a:buChar char="○"/>
            </a:pPr>
            <a:r>
              <a:rPr lang="en" sz="1049">
                <a:solidFill>
                  <a:srgbClr val="36393F"/>
                </a:solidFill>
              </a:rPr>
              <a:t>Decision will be forthcoming and work with incoming royals for the winter reign.</a:t>
            </a:r>
            <a:endParaRPr sz="1049">
              <a:solidFill>
                <a:srgbClr val="3639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79600" y="388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Overview</a:t>
            </a:r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939500" y="724200"/>
            <a:ext cx="3837000" cy="38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Active scribes: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78</a:t>
            </a:r>
            <a:r>
              <a:rPr lang="en" sz="1500"/>
              <a:t> </a:t>
            </a:r>
            <a:r>
              <a:rPr lang="en" sz="1500"/>
              <a:t>scribes as of July 2023 actively taking assignments. This is </a:t>
            </a:r>
            <a:r>
              <a:rPr lang="en" sz="1500" u="sng"/>
              <a:t>down 8% </a:t>
            </a:r>
            <a:r>
              <a:rPr lang="en" sz="1500"/>
              <a:t>from Curia in </a:t>
            </a:r>
            <a:r>
              <a:rPr lang="en" sz="1500"/>
              <a:t>July </a:t>
            </a:r>
            <a:r>
              <a:rPr lang="en" sz="1500"/>
              <a:t>2022, but up from last report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Total scrolls created for 2023:</a:t>
            </a:r>
            <a:endParaRPr b="1"/>
          </a:p>
          <a:p>
            <a:pPr indent="-316706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Mohammad and Corotica (MC22): 221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Brennan and Caoilfhionn (BC23): 181 to date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Backlog: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20000"/>
              <a:buChar char="●"/>
            </a:pPr>
            <a:r>
              <a:rPr lang="en" sz="1500"/>
              <a:t>10 awards added in 2023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7 scrolls completed 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96 total awards on the log, less than half are assigned out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738" y="3954750"/>
            <a:ext cx="2062574" cy="11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238100" y="3012225"/>
            <a:ext cx="2062500" cy="1088400"/>
          </a:xfrm>
          <a:prstGeom prst="wedgeRoundRectCallout">
            <a:avLst>
              <a:gd fmla="val 70371" name="adj1"/>
              <a:gd fmla="val 72014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393F"/>
                </a:solidFill>
              </a:rPr>
              <a:t>♪♪ Stats, Stats, Stats, Stats, Stats, Stats! </a:t>
            </a:r>
            <a:r>
              <a:rPr lang="en" sz="1200">
                <a:solidFill>
                  <a:srgbClr val="36393F"/>
                </a:solidFill>
              </a:rPr>
              <a:t>♪♪</a:t>
            </a:r>
            <a:endParaRPr sz="800">
              <a:solidFill>
                <a:srgbClr val="36393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Overview - </a:t>
            </a:r>
            <a:r>
              <a:rPr lang="en"/>
              <a:t>Notable</a:t>
            </a:r>
            <a:r>
              <a:rPr lang="en"/>
              <a:t> trends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879175" y="1059675"/>
            <a:ext cx="2547600" cy="808500"/>
          </a:xfrm>
          <a:prstGeom prst="wedgeRoundRectCallout">
            <a:avLst>
              <a:gd fmla="val -1026" name="adj1"/>
              <a:gd fmla="val 111654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93F"/>
                </a:solidFill>
              </a:rPr>
              <a:t>90s FASHION IS HIP AND COOL AGAIN!  </a:t>
            </a:r>
            <a:endParaRPr sz="1000">
              <a:solidFill>
                <a:srgbClr val="3639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93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6393F"/>
                </a:solidFill>
              </a:rPr>
              <a:t>Where are my flannel plaid shirts when I need them?</a:t>
            </a:r>
            <a:endParaRPr sz="700">
              <a:solidFill>
                <a:srgbClr val="36393F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549" y="3594150"/>
            <a:ext cx="1648500" cy="1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6564975" y="2417825"/>
            <a:ext cx="1397700" cy="808500"/>
          </a:xfrm>
          <a:prstGeom prst="wedgeRoundRectCallout">
            <a:avLst>
              <a:gd fmla="val 20248" name="adj1"/>
              <a:gd fmla="val 10043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393F"/>
                </a:solidFill>
              </a:rPr>
              <a:t>NOT THOSE KIND OF TRENDS!!!! </a:t>
            </a:r>
            <a:endParaRPr sz="800">
              <a:solidFill>
                <a:srgbClr val="36393F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3825" y="1925072"/>
            <a:ext cx="4381574" cy="25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7857775" y="3833450"/>
            <a:ext cx="1115100" cy="668700"/>
          </a:xfrm>
          <a:prstGeom prst="wedgeRoundRectCallout">
            <a:avLst>
              <a:gd fmla="val -72076" name="adj1"/>
              <a:gd fmla="val -6180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6393F"/>
                </a:solidFill>
              </a:rPr>
              <a:t>Seriously, can you focus for a hot minute?!</a:t>
            </a:r>
            <a:endParaRPr sz="500">
              <a:solidFill>
                <a:srgbClr val="36393F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748375" y="3921050"/>
            <a:ext cx="1115100" cy="581100"/>
          </a:xfrm>
          <a:prstGeom prst="wedgeRoundRectCallout">
            <a:avLst>
              <a:gd fmla="val 85631" name="adj1"/>
              <a:gd fmla="val -5124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36393F"/>
                </a:solidFill>
              </a:rPr>
              <a:t>I think I have a wallet chain around here somewhere…</a:t>
            </a:r>
            <a:endParaRPr sz="300">
              <a:solidFill>
                <a:srgbClr val="3639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Overview - Notable trends</a:t>
            </a:r>
            <a:endParaRPr/>
          </a:p>
        </p:txBody>
      </p:sp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471900" y="858300"/>
            <a:ext cx="8174100" cy="37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Scheduling:</a:t>
            </a:r>
            <a:endParaRPr b="1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Events not on the EK calendar with enough lead time for scrolls (need </a:t>
            </a:r>
            <a:r>
              <a:rPr lang="en" sz="1500" u="sng"/>
              <a:t>at least</a:t>
            </a:r>
            <a:r>
              <a:rPr lang="en" sz="1500"/>
              <a:t> 8 weeks)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Locals writing in folks too late for local events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Wanting “big events” vs local or smaller events (ie. GNEW, Pennsic, Birka, Mudthaw).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Communication:</a:t>
            </a:r>
            <a:endParaRPr b="1"/>
          </a:p>
          <a:p>
            <a:pPr indent="-316706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Recommendations not written with enough detail for scheduler to figure out a contact</a:t>
            </a:r>
            <a:endParaRPr sz="1200">
              <a:solidFill>
                <a:srgbClr val="DBDEE1"/>
              </a:solidFill>
              <a:highlight>
                <a:srgbClr val="313338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Award contact taking a long time to get back to scheduler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Adding too many folks into the conversation.  Should be main contact and scheduler to facilitate on emails.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Recommendations: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20000"/>
              <a:buChar char="-"/>
            </a:pPr>
            <a:r>
              <a:rPr lang="en" sz="1500"/>
              <a:t>“The Crown said so” or “Well, duh” are not great recommendations!  Scribes use this info to craft words for the scrolls. Don’t make our job harder!</a:t>
            </a:r>
            <a:endParaRPr sz="1500"/>
          </a:p>
          <a:p>
            <a:pPr indent="-31670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500"/>
              <a:t>Don’t use flowery or overly long intro/signature sentences.  Keep it concise and factual.  It’s about the recipient, not the recommender.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725" y="771175"/>
            <a:ext cx="6643876" cy="36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15870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Scroll Creation Totals (2008 to present)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 flipH="1" rot="10800000">
            <a:off x="152400" y="4525325"/>
            <a:ext cx="208200" cy="201900"/>
          </a:xfrm>
          <a:prstGeom prst="sun">
            <a:avLst>
              <a:gd fmla="val 25000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360600" y="4449275"/>
            <a:ext cx="230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= Creation of the ”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silver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” awards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52400" y="4803275"/>
            <a:ext cx="208200" cy="201900"/>
          </a:xfrm>
          <a:prstGeom prst="sun">
            <a:avLst>
              <a:gd fmla="val 2500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 flipH="1" rot="10800000">
            <a:off x="6713825" y="3346175"/>
            <a:ext cx="208200" cy="201900"/>
          </a:xfrm>
          <a:prstGeom prst="sun">
            <a:avLst>
              <a:gd fmla="val 2500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 flipH="1" rot="10800000">
            <a:off x="6505625" y="3346175"/>
            <a:ext cx="208200" cy="201900"/>
          </a:xfrm>
          <a:prstGeom prst="sun">
            <a:avLst>
              <a:gd fmla="val 2500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360600" y="4727225"/>
            <a:ext cx="2863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= extended reign time due to pandemic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/>
          <p:nvPr/>
        </p:nvSpPr>
        <p:spPr>
          <a:xfrm flipH="1" rot="10800000">
            <a:off x="4798275" y="4448650"/>
            <a:ext cx="208200" cy="201900"/>
          </a:xfrm>
          <a:prstGeom prst="sun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5054099" y="4372604"/>
            <a:ext cx="2735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Average 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scrolls/reign = 226 (-3)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0098" y="4650547"/>
            <a:ext cx="838000" cy="4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7958600" y="4341350"/>
            <a:ext cx="1159500" cy="283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That is some sexy looking data right there!</a:t>
            </a:r>
            <a:endParaRPr sz="400"/>
          </a:p>
        </p:txBody>
      </p:sp>
      <p:sp>
        <p:nvSpPr>
          <p:cNvPr id="126" name="Google Shape;126;p19"/>
          <p:cNvSpPr/>
          <p:nvPr/>
        </p:nvSpPr>
        <p:spPr>
          <a:xfrm flipH="1" rot="10800000">
            <a:off x="4798275" y="3346175"/>
            <a:ext cx="208200" cy="201900"/>
          </a:xfrm>
          <a:prstGeom prst="sun">
            <a:avLst>
              <a:gd fmla="val 25000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58701" y="2933875"/>
            <a:ext cx="973050" cy="11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221825" y="2155175"/>
            <a:ext cx="945600" cy="681300"/>
          </a:xfrm>
          <a:prstGeom prst="wedgeRoundRectCallout">
            <a:avLst>
              <a:gd fmla="val -13391" name="adj1"/>
              <a:gd fmla="val 76449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393F"/>
                </a:solidFill>
              </a:rPr>
              <a:t>BEHOLD! </a:t>
            </a:r>
            <a:endParaRPr sz="1200">
              <a:solidFill>
                <a:srgbClr val="36393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6393F"/>
                </a:solidFill>
              </a:rPr>
              <a:t>My data!</a:t>
            </a:r>
            <a:endParaRPr sz="800">
              <a:solidFill>
                <a:srgbClr val="36393F"/>
              </a:solidFill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275675" y="3962900"/>
            <a:ext cx="837900" cy="378600"/>
          </a:xfrm>
          <a:prstGeom prst="wedgeRoundRectCallout">
            <a:avLst>
              <a:gd fmla="val -8990" name="adj1"/>
              <a:gd fmla="val -82194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93F"/>
                </a:solidFill>
              </a:rPr>
              <a:t>Gaze upon it and </a:t>
            </a:r>
            <a:r>
              <a:rPr lang="en" sz="800">
                <a:solidFill>
                  <a:srgbClr val="36393F"/>
                </a:solidFill>
              </a:rPr>
              <a:t>despair</a:t>
            </a:r>
            <a:r>
              <a:rPr lang="en" sz="800">
                <a:solidFill>
                  <a:srgbClr val="36393F"/>
                </a:solidFill>
              </a:rPr>
              <a:t>!</a:t>
            </a:r>
            <a:endParaRPr sz="400">
              <a:solidFill>
                <a:srgbClr val="36393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reminders for everyone!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5006" y="861975"/>
            <a:ext cx="1001300" cy="11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5850" y="784200"/>
            <a:ext cx="2062574" cy="11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 flipH="1">
            <a:off x="4119225" y="784200"/>
            <a:ext cx="2483400" cy="618000"/>
          </a:xfrm>
          <a:prstGeom prst="wedgeRoundRectCallout">
            <a:avLst>
              <a:gd fmla="val -46435" name="adj1"/>
              <a:gd fmla="val 68568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What can the populace do to help, Feilinn?</a:t>
            </a:r>
            <a:endParaRPr sz="1000"/>
          </a:p>
        </p:txBody>
      </p:sp>
      <p:sp>
        <p:nvSpPr>
          <p:cNvPr id="138" name="Google Shape;138;p20"/>
          <p:cNvSpPr/>
          <p:nvPr/>
        </p:nvSpPr>
        <p:spPr>
          <a:xfrm>
            <a:off x="1485400" y="1501275"/>
            <a:ext cx="2368800" cy="717600"/>
          </a:xfrm>
          <a:prstGeom prst="wedgeRoundRectCallout">
            <a:avLst>
              <a:gd fmla="val -43113" name="adj1"/>
              <a:gd fmla="val -72780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Great question, Sparky!</a:t>
            </a:r>
            <a:br>
              <a:rPr lang="en" sz="1000"/>
            </a:br>
            <a:br>
              <a:rPr lang="en" sz="1000"/>
            </a:br>
            <a:r>
              <a:rPr lang="en" sz="1000"/>
              <a:t>Here’s a helpful guide:</a:t>
            </a:r>
            <a:endParaRPr sz="1000"/>
          </a:p>
        </p:txBody>
      </p:sp>
      <p:sp>
        <p:nvSpPr>
          <p:cNvPr id="139" name="Google Shape;139;p20"/>
          <p:cNvSpPr txBox="1"/>
          <p:nvPr/>
        </p:nvSpPr>
        <p:spPr>
          <a:xfrm>
            <a:off x="597125" y="2524250"/>
            <a:ext cx="3522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DO: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Communicate with the Signet’s office regarding scrolls.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Give grace and </a:t>
            </a: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courtesy</a:t>
            </a: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to your volunteers.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Always email Signet Staff via our official emails.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Ask how you can help.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4383875" y="2524250"/>
            <a:ext cx="3618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DON’T:</a:t>
            </a:r>
            <a:endParaRPr sz="16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Assign out a scroll to a scribe yourself. This means do not bug your scribal friends to “volunteer”.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Assume a slight if your scroll is late or a deadline is missed.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Message Signet Staff on FB, we likely won’t see it.</a:t>
            </a:r>
            <a:endParaRPr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Conclusion: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1900" y="2744125"/>
            <a:ext cx="1588475" cy="18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962325" y="1753125"/>
            <a:ext cx="2483400" cy="744300"/>
          </a:xfrm>
          <a:prstGeom prst="wedgeRoundRectCallout">
            <a:avLst>
              <a:gd fmla="val -30972" name="adj1"/>
              <a:gd fmla="val 73968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hope everyone has </a:t>
            </a:r>
            <a:r>
              <a:rPr lang="en" sz="1000"/>
              <a:t>enjoyed</a:t>
            </a:r>
            <a:r>
              <a:rPr lang="en" sz="1000"/>
              <a:t> my Signet presentations over the years.  My goal here was to inform, educate, and get a little laugh out of folks.</a:t>
            </a:r>
            <a:endParaRPr sz="1000"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700" y="2405975"/>
            <a:ext cx="2062574" cy="118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 flipH="1">
            <a:off x="4119225" y="2211775"/>
            <a:ext cx="2483400" cy="618000"/>
          </a:xfrm>
          <a:prstGeom prst="wedgeRoundRectCallout">
            <a:avLst>
              <a:gd fmla="val -46435" name="adj1"/>
              <a:gd fmla="val 68568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mean…I certainly enjoyed it, but what will I do now?</a:t>
            </a:r>
            <a:endParaRPr sz="1000"/>
          </a:p>
        </p:txBody>
      </p:sp>
      <p:sp>
        <p:nvSpPr>
          <p:cNvPr id="150" name="Google Shape;150;p21"/>
          <p:cNvSpPr/>
          <p:nvPr/>
        </p:nvSpPr>
        <p:spPr>
          <a:xfrm>
            <a:off x="2060375" y="3437950"/>
            <a:ext cx="1185000" cy="618000"/>
          </a:xfrm>
          <a:prstGeom prst="wedgeRoundRectCallout">
            <a:avLst>
              <a:gd fmla="val -43113" name="adj1"/>
              <a:gd fmla="val -72780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think I have an idea….</a:t>
            </a:r>
            <a:r>
              <a:rPr lang="en" sz="1000"/>
              <a:t> </a:t>
            </a:r>
            <a:endParaRPr sz="1000"/>
          </a:p>
        </p:txBody>
      </p:sp>
      <p:sp>
        <p:nvSpPr>
          <p:cNvPr id="151" name="Google Shape;151;p21"/>
          <p:cNvSpPr/>
          <p:nvPr/>
        </p:nvSpPr>
        <p:spPr>
          <a:xfrm flipH="1">
            <a:off x="5568475" y="4175900"/>
            <a:ext cx="760500" cy="462300"/>
          </a:xfrm>
          <a:prstGeom prst="wedgeRoundRectCallout">
            <a:avLst>
              <a:gd fmla="val -118994" name="adj1"/>
              <a:gd fmla="val -174194" name="adj2"/>
              <a:gd fmla="val 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Oh???</a:t>
            </a:r>
            <a:endParaRPr sz="1000"/>
          </a:p>
        </p:txBody>
      </p:sp>
      <p:sp>
        <p:nvSpPr>
          <p:cNvPr id="152" name="Google Shape;152;p21"/>
          <p:cNvSpPr txBox="1"/>
          <p:nvPr/>
        </p:nvSpPr>
        <p:spPr>
          <a:xfrm>
            <a:off x="4916775" y="2247850"/>
            <a:ext cx="37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