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9" r:id="rId4"/>
    <p:sldId id="260" r:id="rId5"/>
    <p:sldId id="265" r:id="rId6"/>
    <p:sldId id="267" r:id="rId7"/>
    <p:sldId id="266"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462"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lvl="0">
              <a:defRPr sz="1400" b="0" i="0">
                <a:solidFill>
                  <a:srgbClr val="757575"/>
                </a:solidFill>
                <a:latin typeface="+mn-lt"/>
              </a:defRPr>
            </a:pPr>
            <a:r>
              <a:rPr lang="en-US" sz="1400" b="0" i="0">
                <a:solidFill>
                  <a:srgbClr val="757575"/>
                </a:solidFill>
                <a:latin typeface="+mn-lt"/>
              </a:rPr>
              <a:t>Historical Scroll Count</a:t>
            </a:r>
          </a:p>
        </c:rich>
      </c:tx>
      <c:layout/>
      <c:overlay val="0"/>
    </c:title>
    <c:autoTitleDeleted val="0"/>
    <c:plotArea>
      <c:layout/>
      <c:barChart>
        <c:barDir val="col"/>
        <c:grouping val="clustered"/>
        <c:varyColors val="1"/>
        <c:ser>
          <c:idx val="0"/>
          <c:order val="0"/>
          <c:tx>
            <c:v>Scroll Total</c:v>
          </c:tx>
          <c:spPr>
            <a:solidFill>
              <a:srgbClr val="4472C4"/>
            </a:solidFill>
            <a:ln cmpd="sng">
              <a:solidFill>
                <a:srgbClr val="000000"/>
              </a:solidFill>
            </a:ln>
          </c:spPr>
          <c:invertIfNegative val="1"/>
          <c:cat>
            <c:strRef>
              <c:f>'[Historical Scroll Numbers 2008 to present.xlsx]Sheet1'!$A$4:$A$33</c:f>
              <c:strCache>
                <c:ptCount val="30"/>
                <c:pt idx="0">
                  <c:v>DA08</c:v>
                </c:pt>
                <c:pt idx="1">
                  <c:v>AG09</c:v>
                </c:pt>
                <c:pt idx="2">
                  <c:v>KB09</c:v>
                </c:pt>
                <c:pt idx="3">
                  <c:v>EM10</c:v>
                </c:pt>
                <c:pt idx="4">
                  <c:v>GA10</c:v>
                </c:pt>
                <c:pt idx="5">
                  <c:v>LJ11</c:v>
                </c:pt>
                <c:pt idx="6">
                  <c:v>GK11</c:v>
                </c:pt>
                <c:pt idx="7">
                  <c:v>KA12</c:v>
                </c:pt>
                <c:pt idx="8">
                  <c:v>ET12</c:v>
                </c:pt>
                <c:pt idx="9">
                  <c:v>GK13</c:v>
                </c:pt>
                <c:pt idx="10">
                  <c:v>KA13</c:v>
                </c:pt>
                <c:pt idx="11">
                  <c:v>BC14</c:v>
                </c:pt>
                <c:pt idx="12">
                  <c:v>ET14</c:v>
                </c:pt>
                <c:pt idx="13">
                  <c:v>OE15</c:v>
                </c:pt>
                <c:pt idx="14">
                  <c:v>BC15</c:v>
                </c:pt>
                <c:pt idx="15">
                  <c:v>KA16</c:v>
                </c:pt>
                <c:pt idx="16">
                  <c:v>BA16</c:v>
                </c:pt>
                <c:pt idx="17">
                  <c:v>IH17</c:v>
                </c:pt>
                <c:pt idx="18">
                  <c:v>IM17</c:v>
                </c:pt>
                <c:pt idx="19">
                  <c:v>BC18</c:v>
                </c:pt>
                <c:pt idx="20">
                  <c:v>WV18</c:v>
                </c:pt>
                <c:pt idx="21">
                  <c:v>OF19</c:v>
                </c:pt>
                <c:pt idx="22">
                  <c:v>M19</c:v>
                </c:pt>
                <c:pt idx="23">
                  <c:v>TA20</c:v>
                </c:pt>
                <c:pt idx="24">
                  <c:v>IH21</c:v>
                </c:pt>
                <c:pt idx="25">
                  <c:v>RI22</c:v>
                </c:pt>
                <c:pt idx="26">
                  <c:v>MC22</c:v>
                </c:pt>
                <c:pt idx="27">
                  <c:v>BC23</c:v>
                </c:pt>
                <c:pt idx="28">
                  <c:v>MF23</c:v>
                </c:pt>
                <c:pt idx="29">
                  <c:v>TE24</c:v>
                </c:pt>
              </c:strCache>
            </c:strRef>
          </c:cat>
          <c:val>
            <c:numRef>
              <c:f>'[Historical Scroll Numbers 2008 to present.xlsx]Sheet1'!$B$4:$B$33</c:f>
              <c:numCache>
                <c:formatCode>General</c:formatCode>
                <c:ptCount val="30"/>
                <c:pt idx="0">
                  <c:v>200</c:v>
                </c:pt>
                <c:pt idx="1">
                  <c:v>199</c:v>
                </c:pt>
                <c:pt idx="2">
                  <c:v>116</c:v>
                </c:pt>
                <c:pt idx="3">
                  <c:v>186</c:v>
                </c:pt>
                <c:pt idx="4">
                  <c:v>180</c:v>
                </c:pt>
                <c:pt idx="5">
                  <c:v>156</c:v>
                </c:pt>
                <c:pt idx="6">
                  <c:v>191</c:v>
                </c:pt>
                <c:pt idx="7">
                  <c:v>176</c:v>
                </c:pt>
                <c:pt idx="8">
                  <c:v>250</c:v>
                </c:pt>
                <c:pt idx="9">
                  <c:v>117</c:v>
                </c:pt>
                <c:pt idx="10">
                  <c:v>155</c:v>
                </c:pt>
                <c:pt idx="11">
                  <c:v>295</c:v>
                </c:pt>
                <c:pt idx="12">
                  <c:v>303</c:v>
                </c:pt>
                <c:pt idx="13">
                  <c:v>482</c:v>
                </c:pt>
                <c:pt idx="14">
                  <c:v>357</c:v>
                </c:pt>
                <c:pt idx="15">
                  <c:v>273</c:v>
                </c:pt>
                <c:pt idx="16">
                  <c:v>171</c:v>
                </c:pt>
                <c:pt idx="17">
                  <c:v>267</c:v>
                </c:pt>
                <c:pt idx="18">
                  <c:v>272</c:v>
                </c:pt>
                <c:pt idx="19">
                  <c:v>277</c:v>
                </c:pt>
                <c:pt idx="20">
                  <c:v>251</c:v>
                </c:pt>
                <c:pt idx="21">
                  <c:v>222</c:v>
                </c:pt>
                <c:pt idx="22">
                  <c:v>250</c:v>
                </c:pt>
                <c:pt idx="23">
                  <c:v>231</c:v>
                </c:pt>
                <c:pt idx="24">
                  <c:v>127</c:v>
                </c:pt>
                <c:pt idx="25">
                  <c:v>256</c:v>
                </c:pt>
                <c:pt idx="26">
                  <c:v>215</c:v>
                </c:pt>
                <c:pt idx="27">
                  <c:v>181</c:v>
                </c:pt>
                <c:pt idx="28">
                  <c:v>174</c:v>
                </c:pt>
                <c:pt idx="29">
                  <c:v>300</c:v>
                </c:pt>
              </c:numCache>
            </c:numRef>
          </c:val>
          <c:extLst>
            <c:ext xmlns:c14="http://schemas.microsoft.com/office/drawing/2007/8/2/chart" uri="{6F2FDCE9-48DA-4B69-8628-5D25D57E5C99}">
              <c14:invertSolidFillFmt>
                <c14:spPr xmlns:c14="http://schemas.microsoft.com/office/drawing/2007/8/2/chart">
                  <a:solidFill>
                    <a:srgbClr val="FFFFFF"/>
                  </a:solidFill>
                  <a:ln cmpd="sng">
                    <a:solidFill>
                      <a:srgbClr val="000000"/>
                    </a:solidFill>
                  </a:ln>
                </c14:spPr>
              </c14:invertSolidFillFmt>
            </c:ext>
          </c:extLst>
        </c:ser>
        <c:dLbls>
          <c:showLegendKey val="0"/>
          <c:showVal val="0"/>
          <c:showCatName val="0"/>
          <c:showSerName val="0"/>
          <c:showPercent val="0"/>
          <c:showBubbleSize val="0"/>
        </c:dLbls>
        <c:gapWidth val="150"/>
        <c:axId val="245746176"/>
        <c:axId val="145643712"/>
      </c:barChart>
      <c:catAx>
        <c:axId val="245746176"/>
        <c:scaling>
          <c:orientation val="minMax"/>
        </c:scaling>
        <c:delete val="0"/>
        <c:axPos val="b"/>
        <c:title>
          <c:tx>
            <c:rich>
              <a:bodyPr/>
              <a:lstStyle/>
              <a:p>
                <a:pPr lvl="0">
                  <a:defRPr sz="1000" b="0" i="0">
                    <a:solidFill>
                      <a:srgbClr val="000000"/>
                    </a:solidFill>
                    <a:latin typeface="+mn-lt"/>
                  </a:defRPr>
                </a:pPr>
                <a:r>
                  <a:rPr lang="en-US" sz="1000" b="0" i="0">
                    <a:solidFill>
                      <a:srgbClr val="000000"/>
                    </a:solidFill>
                    <a:latin typeface="+mn-lt"/>
                  </a:rPr>
                  <a:t>Reign</a:t>
                </a:r>
              </a:p>
            </c:rich>
          </c:tx>
          <c:layout/>
          <c:overlay val="0"/>
        </c:title>
        <c:numFmt formatCode="General" sourceLinked="1"/>
        <c:majorTickMark val="none"/>
        <c:minorTickMark val="none"/>
        <c:tickLblPos val="nextTo"/>
        <c:txPr>
          <a:bodyPr/>
          <a:lstStyle/>
          <a:p>
            <a:pPr lvl="0">
              <a:defRPr sz="900" b="0" i="0">
                <a:solidFill>
                  <a:srgbClr val="000000"/>
                </a:solidFill>
                <a:latin typeface="+mn-lt"/>
              </a:defRPr>
            </a:pPr>
            <a:endParaRPr lang="en-US"/>
          </a:p>
        </c:txPr>
        <c:crossAx val="145643712"/>
        <c:crosses val="autoZero"/>
        <c:auto val="1"/>
        <c:lblAlgn val="ctr"/>
        <c:lblOffset val="100"/>
        <c:noMultiLvlLbl val="1"/>
      </c:catAx>
      <c:valAx>
        <c:axId val="145643712"/>
        <c:scaling>
          <c:orientation val="minMax"/>
        </c:scaling>
        <c:delete val="0"/>
        <c:axPos val="l"/>
        <c:majorGridlines>
          <c:spPr>
            <a:ln>
              <a:solidFill>
                <a:srgbClr val="B7B7B7"/>
              </a:solidFill>
            </a:ln>
          </c:spPr>
        </c:majorGridlines>
        <c:title>
          <c:tx>
            <c:rich>
              <a:bodyPr/>
              <a:lstStyle/>
              <a:p>
                <a:pPr lvl="0">
                  <a:defRPr sz="1000" b="1" i="0">
                    <a:solidFill>
                      <a:srgbClr val="000000"/>
                    </a:solidFill>
                    <a:latin typeface="+mn-lt"/>
                  </a:defRPr>
                </a:pPr>
                <a:r>
                  <a:rPr lang="en-US" sz="1000" b="1" i="0">
                    <a:solidFill>
                      <a:srgbClr val="000000"/>
                    </a:solidFill>
                    <a:latin typeface="+mn-lt"/>
                  </a:rPr>
                  <a:t>Total Scrolls</a:t>
                </a:r>
              </a:p>
            </c:rich>
          </c:tx>
          <c:layout/>
          <c:overlay val="0"/>
        </c:title>
        <c:numFmt formatCode="General" sourceLinked="1"/>
        <c:majorTickMark val="none"/>
        <c:minorTickMark val="none"/>
        <c:tickLblPos val="nextTo"/>
        <c:spPr>
          <a:ln/>
        </c:spPr>
        <c:txPr>
          <a:bodyPr/>
          <a:lstStyle/>
          <a:p>
            <a:pPr lvl="0">
              <a:defRPr sz="900" b="0" i="0">
                <a:solidFill>
                  <a:srgbClr val="000000"/>
                </a:solidFill>
                <a:latin typeface="+mn-lt"/>
              </a:defRPr>
            </a:pPr>
            <a:endParaRPr lang="en-US"/>
          </a:p>
        </c:txPr>
        <c:crossAx val="245746176"/>
        <c:crosses val="autoZero"/>
        <c:crossBetween val="between"/>
      </c:valAx>
    </c:plotArea>
    <c:plotVisOnly val="1"/>
    <c:dispBlanksAs val="zero"/>
    <c:showDLblsOverMax val="1"/>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0.46451</cdr:x>
      <cdr:y>0.74932</cdr:y>
    </cdr:from>
    <cdr:to>
      <cdr:x>0.50949</cdr:x>
      <cdr:y>0.8362</cdr:y>
    </cdr:to>
    <cdr:sp macro="" textlink="">
      <cdr:nvSpPr>
        <cdr:cNvPr id="2" name="5-Point Star 1"/>
        <cdr:cNvSpPr/>
      </cdr:nvSpPr>
      <cdr:spPr>
        <a:xfrm xmlns:a="http://schemas.openxmlformats.org/drawingml/2006/main">
          <a:off x="3148012" y="2628900"/>
          <a:ext cx="304800" cy="304800"/>
        </a:xfrm>
        <a:prstGeom xmlns:a="http://schemas.openxmlformats.org/drawingml/2006/main" prst="star5">
          <a:avLst/>
        </a:prstGeom>
        <a:solidFill xmlns:a="http://schemas.openxmlformats.org/drawingml/2006/main">
          <a:srgbClr val="FFC000"/>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81801E8-8B08-4902-9A3A-C818A3E1970E}" type="datetimeFigureOut">
              <a:rPr lang="en-US" smtClean="0"/>
              <a:t>8/19/2024</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0923541-C8C0-42FC-A9B2-8FDC14990390}"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801E8-8B08-4902-9A3A-C818A3E1970E}"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1801E8-8B08-4902-9A3A-C818A3E1970E}"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1801E8-8B08-4902-9A3A-C818A3E1970E}"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1801E8-8B08-4902-9A3A-C818A3E1970E}" type="datetimeFigureOut">
              <a:rPr lang="en-US" smtClean="0"/>
              <a:t>8/19/2024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81801E8-8B08-4902-9A3A-C818A3E1970E}" type="datetimeFigureOut">
              <a:rPr lang="en-US" smtClean="0"/>
              <a:t>8/19/2024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923541-C8C0-42FC-A9B2-8FDC14990390}"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81801E8-8B08-4902-9A3A-C818A3E1970E}" type="datetimeFigureOut">
              <a:rPr lang="en-US" smtClean="0"/>
              <a:t>8/19/2024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1801E8-8B08-4902-9A3A-C818A3E1970E}" type="datetimeFigureOut">
              <a:rPr lang="en-US" smtClean="0"/>
              <a:t>8/19/2024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1801E8-8B08-4902-9A3A-C818A3E1970E}" type="datetimeFigureOut">
              <a:rPr lang="en-US" smtClean="0"/>
              <a:t>8/19/2024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81801E8-8B08-4902-9A3A-C818A3E1970E}" type="datetimeFigureOut">
              <a:rPr lang="en-US" smtClean="0"/>
              <a:t>8/19/2024</a:t>
            </a:fld>
            <a:endParaRPr lang="en-US"/>
          </a:p>
        </p:txBody>
      </p:sp>
      <p:sp>
        <p:nvSpPr>
          <p:cNvPr id="7" name="Slide Number Placeholder 6"/>
          <p:cNvSpPr>
            <a:spLocks noGrp="1"/>
          </p:cNvSpPr>
          <p:nvPr>
            <p:ph type="sldNum" sz="quarter" idx="12"/>
          </p:nvPr>
        </p:nvSpPr>
        <p:spPr/>
        <p:txBody>
          <a:bodyPr/>
          <a:lstStyle/>
          <a:p>
            <a:fld id="{A0923541-C8C0-42FC-A9B2-8FDC14990390}"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1801E8-8B08-4902-9A3A-C818A3E1970E}" type="datetimeFigureOut">
              <a:rPr lang="en-US" smtClean="0"/>
              <a:t>8/19/2024</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A0923541-C8C0-42FC-A9B2-8FDC149903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81801E8-8B08-4902-9A3A-C818A3E1970E}" type="datetimeFigureOut">
              <a:rPr lang="en-US" smtClean="0"/>
              <a:t>8/19/2024</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0923541-C8C0-42FC-A9B2-8FDC149903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Officer Update: </a:t>
            </a:r>
            <a:r>
              <a:rPr lang="en-US" dirty="0" err="1" smtClean="0"/>
              <a:t>Tyger</a:t>
            </a:r>
            <a:r>
              <a:rPr lang="en-US" dirty="0" smtClean="0"/>
              <a:t> Clerk of the Signet</a:t>
            </a:r>
            <a:endParaRPr lang="en-US" dirty="0"/>
          </a:p>
        </p:txBody>
      </p:sp>
      <p:sp>
        <p:nvSpPr>
          <p:cNvPr id="3" name="Subtitle 2"/>
          <p:cNvSpPr>
            <a:spLocks noGrp="1"/>
          </p:cNvSpPr>
          <p:nvPr>
            <p:ph type="subTitle" idx="1"/>
          </p:nvPr>
        </p:nvSpPr>
        <p:spPr/>
        <p:txBody>
          <a:bodyPr/>
          <a:lstStyle/>
          <a:p>
            <a:r>
              <a:rPr lang="en-US" dirty="0" err="1" smtClean="0"/>
              <a:t>Ma</a:t>
            </a:r>
            <a:r>
              <a:rPr lang="en-US" dirty="0" err="1"/>
              <a:t>î</a:t>
            </a:r>
            <a:r>
              <a:rPr lang="en-US" dirty="0" err="1" smtClean="0"/>
              <a:t>tresse</a:t>
            </a:r>
            <a:r>
              <a:rPr lang="en-US" dirty="0" smtClean="0"/>
              <a:t> Camille des </a:t>
            </a:r>
            <a:r>
              <a:rPr lang="en-US" dirty="0" err="1" smtClean="0"/>
              <a:t>Jardins</a:t>
            </a:r>
            <a:r>
              <a:rPr lang="en-US" dirty="0" smtClean="0"/>
              <a:t> </a:t>
            </a:r>
            <a:r>
              <a:rPr lang="en-US" sz="1400" dirty="0" smtClean="0"/>
              <a:t>(she/her)</a:t>
            </a:r>
          </a:p>
          <a:p>
            <a:r>
              <a:rPr lang="en-US" dirty="0" smtClean="0"/>
              <a:t>August 22, 2024</a:t>
            </a:r>
            <a:endParaRPr lang="en-US" sz="2000" dirty="0"/>
          </a:p>
        </p:txBody>
      </p:sp>
      <p:pic>
        <p:nvPicPr>
          <p:cNvPr id="1028" name="Picture 4" descr="C:\Users\Genevieve\Documents\SCA\Signet\EKOFFICERS_tygersignet_colo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84150"/>
            <a:ext cx="1905000" cy="19335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Genevieve\Documents\SCA\Signet\graphics\ClippySpark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4648200"/>
            <a:ext cx="2544068" cy="1644650"/>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8" name="Rounded Rectangular Callout 7"/>
          <p:cNvSpPr/>
          <p:nvPr/>
        </p:nvSpPr>
        <p:spPr>
          <a:xfrm>
            <a:off x="2514600" y="2819400"/>
            <a:ext cx="1828800" cy="1403866"/>
          </a:xfrm>
          <a:prstGeom prst="wedgeRoundRectCallout">
            <a:avLst>
              <a:gd name="adj1" fmla="val -37031"/>
              <a:gd name="adj2" fmla="val 100085"/>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Welcome home from </a:t>
            </a:r>
            <a:r>
              <a:rPr lang="en-US" dirty="0" err="1" smtClean="0"/>
              <a:t>Pennsic</a:t>
            </a:r>
            <a:r>
              <a:rPr lang="en-US" dirty="0" smtClean="0"/>
              <a:t>, everyone!!</a:t>
            </a:r>
            <a:endParaRPr lang="en-US" dirty="0"/>
          </a:p>
        </p:txBody>
      </p:sp>
    </p:spTree>
    <p:extLst>
      <p:ext uri="{BB962C8B-B14F-4D97-AF65-F5344CB8AC3E}">
        <p14:creationId xmlns:p14="http://schemas.microsoft.com/office/powerpoint/2010/main" val="2132511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762000" y="1066800"/>
            <a:ext cx="7024688" cy="1143000"/>
          </a:xfrm>
        </p:spPr>
        <p:txBody>
          <a:bodyPr/>
          <a:lstStyle/>
          <a:p>
            <a:r>
              <a:rPr lang="en-US" dirty="0" smtClean="0"/>
              <a:t>In conclusion…</a:t>
            </a:r>
            <a:endParaRPr lang="en-US" dirty="0"/>
          </a:p>
        </p:txBody>
      </p:sp>
      <p:pic>
        <p:nvPicPr>
          <p:cNvPr id="6146" name="Picture 2" descr="C:\Users\Genevieve\Documents\SCA\Signet\graphics\ClippySpark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4419600"/>
            <a:ext cx="2479675" cy="1603022"/>
          </a:xfrm>
          <a:prstGeom prst="rect">
            <a:avLst/>
          </a:prstGeom>
          <a:noFill/>
          <a:extLst>
            <a:ext uri="{909E8E84-426E-40DD-AFC4-6F175D3DCCD1}">
              <a14:hiddenFill xmlns:a14="http://schemas.microsoft.com/office/drawing/2010/main">
                <a:solidFill>
                  <a:srgbClr val="FFFFFF"/>
                </a:solidFill>
              </a14:hiddenFill>
            </a:ext>
          </a:extLst>
        </p:spPr>
      </p:pic>
      <p:sp>
        <p:nvSpPr>
          <p:cNvPr id="9" name="Rounded Rectangular Callout 8"/>
          <p:cNvSpPr/>
          <p:nvPr/>
        </p:nvSpPr>
        <p:spPr>
          <a:xfrm>
            <a:off x="3429000" y="3879924"/>
            <a:ext cx="1905000" cy="678792"/>
          </a:xfrm>
          <a:prstGeom prst="wedgeRoundRectCallout">
            <a:avLst>
              <a:gd name="adj1" fmla="val 66517"/>
              <a:gd name="adj2" fmla="val 99313"/>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I’m always here to help!</a:t>
            </a:r>
            <a:endParaRPr lang="en-US" sz="1400" dirty="0"/>
          </a:p>
        </p:txBody>
      </p:sp>
      <p:pic>
        <p:nvPicPr>
          <p:cNvPr id="6147" name="Picture 3" descr="C:\Users\Genevieve\Documents\SCA\Signet\graphics\camillefi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225" y="2514600"/>
            <a:ext cx="1374775" cy="1813533"/>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11" name="Rounded Rectangular Callout 10"/>
          <p:cNvSpPr/>
          <p:nvPr/>
        </p:nvSpPr>
        <p:spPr>
          <a:xfrm>
            <a:off x="2819400" y="2209800"/>
            <a:ext cx="5105400" cy="1524000"/>
          </a:xfrm>
          <a:prstGeom prst="wedgeRoundRectCallout">
            <a:avLst>
              <a:gd name="adj1" fmla="val -67439"/>
              <a:gd name="adj2" fmla="val -1693"/>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We’ve got some great new enthusiastic folks in the scribal community!</a:t>
            </a:r>
          </a:p>
          <a:p>
            <a:pPr algn="ctr"/>
            <a:r>
              <a:rPr lang="en-US" sz="1400" dirty="0" smtClean="0"/>
              <a:t>Scrolls continue to be amazing and beautiful!</a:t>
            </a:r>
          </a:p>
          <a:p>
            <a:pPr algn="ctr"/>
            <a:r>
              <a:rPr lang="en-US" sz="1400" dirty="0" smtClean="0"/>
              <a:t>Communication is key! I’m usually up for a chat! Let me know what’s up with you!</a:t>
            </a:r>
          </a:p>
          <a:p>
            <a:pPr algn="ctr"/>
            <a:r>
              <a:rPr lang="en-US" sz="1400" dirty="0" smtClean="0"/>
              <a:t>I’ve even managed to get a few retired scribes out of retirement… welcome back Master Ed </a:t>
            </a:r>
            <a:r>
              <a:rPr lang="en-US" sz="1400" dirty="0" err="1" smtClean="0"/>
              <a:t>McGuyver</a:t>
            </a:r>
            <a:r>
              <a:rPr lang="en-US" sz="1400" dirty="0" smtClean="0"/>
              <a:t>!</a:t>
            </a:r>
            <a:endParaRPr lang="en-US" sz="1400" dirty="0"/>
          </a:p>
        </p:txBody>
      </p:sp>
      <p:sp>
        <p:nvSpPr>
          <p:cNvPr id="12" name="Rounded Rectangular Callout 11"/>
          <p:cNvSpPr/>
          <p:nvPr/>
        </p:nvSpPr>
        <p:spPr>
          <a:xfrm>
            <a:off x="2247900" y="4724400"/>
            <a:ext cx="1905000" cy="914400"/>
          </a:xfrm>
          <a:prstGeom prst="wedgeRoundRectCallout">
            <a:avLst>
              <a:gd name="adj1" fmla="val -65869"/>
              <a:gd name="adj2" fmla="val -139690"/>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Ah. Yes. Thank you, </a:t>
            </a:r>
            <a:r>
              <a:rPr lang="en-US" sz="1400" dirty="0" err="1" smtClean="0"/>
              <a:t>ClippySparky</a:t>
            </a:r>
            <a:r>
              <a:rPr lang="en-US" sz="1400" dirty="0" smtClean="0"/>
              <a:t>. We appreciate you too.</a:t>
            </a:r>
            <a:endParaRPr lang="en-US" sz="1400" dirty="0"/>
          </a:p>
        </p:txBody>
      </p:sp>
    </p:spTree>
    <p:extLst>
      <p:ext uri="{BB962C8B-B14F-4D97-AF65-F5344CB8AC3E}">
        <p14:creationId xmlns:p14="http://schemas.microsoft.com/office/powerpoint/2010/main" val="515706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Genevieve\Documents\SCA\Signet\graphics\ClippySpark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2133600"/>
            <a:ext cx="5657850" cy="3657600"/>
          </a:xfrm>
          <a:prstGeom prst="rect">
            <a:avLst/>
          </a:prstGeom>
          <a:noFill/>
          <a:extLst>
            <a:ext uri="{909E8E84-426E-40DD-AFC4-6F175D3DCCD1}">
              <a14:hiddenFill xmlns:a14="http://schemas.microsoft.com/office/drawing/2010/main">
                <a:solidFill>
                  <a:srgbClr val="FFFFFF"/>
                </a:solidFill>
              </a14:hiddenFill>
            </a:ext>
          </a:extLst>
        </p:spPr>
      </p:pic>
      <p:sp>
        <p:nvSpPr>
          <p:cNvPr id="3" name="Rounded Rectangular Callout 2"/>
          <p:cNvSpPr/>
          <p:nvPr/>
        </p:nvSpPr>
        <p:spPr>
          <a:xfrm>
            <a:off x="1295400" y="381000"/>
            <a:ext cx="4343400" cy="1517541"/>
          </a:xfrm>
          <a:prstGeom prst="wedgeRoundRectCallout">
            <a:avLst>
              <a:gd name="adj1" fmla="val -4191"/>
              <a:gd name="adj2" fmla="val 86566"/>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It looks like you’re trying to give a Greater Officer Report! Would you like some help with that?</a:t>
            </a:r>
            <a:endParaRPr lang="en-US" sz="2400" dirty="0"/>
          </a:p>
        </p:txBody>
      </p:sp>
      <p:pic>
        <p:nvPicPr>
          <p:cNvPr id="7171" name="Picture 3" descr="C:\Users\Genevieve\Documents\SCA\Signet\graphics\camillefin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4572000"/>
            <a:ext cx="1559642" cy="2057399"/>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1295400" y="3200400"/>
            <a:ext cx="1929581" cy="1101396"/>
          </a:xfrm>
          <a:prstGeom prst="wedgeRoundRectCallout">
            <a:avLst>
              <a:gd name="adj1" fmla="val -37998"/>
              <a:gd name="adj2" fmla="val 91589"/>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600" dirty="0" smtClean="0"/>
              <a:t>I’m a year in now. We got this. My team ROCKS.</a:t>
            </a:r>
            <a:endParaRPr lang="en-US" sz="1600" dirty="0"/>
          </a:p>
        </p:txBody>
      </p:sp>
    </p:spTree>
    <p:extLst>
      <p:ext uri="{BB962C8B-B14F-4D97-AF65-F5344CB8AC3E}">
        <p14:creationId xmlns:p14="http://schemas.microsoft.com/office/powerpoint/2010/main" val="2579000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1029736"/>
          </a:xfrm>
        </p:spPr>
        <p:txBody>
          <a:bodyPr/>
          <a:lstStyle/>
          <a:p>
            <a:r>
              <a:rPr lang="en-US" dirty="0" smtClean="0"/>
              <a:t>Signet Projects</a:t>
            </a:r>
            <a:endParaRPr lang="en-US" dirty="0"/>
          </a:p>
        </p:txBody>
      </p:sp>
      <p:sp>
        <p:nvSpPr>
          <p:cNvPr id="3" name="Content Placeholder 2"/>
          <p:cNvSpPr>
            <a:spLocks noGrp="1"/>
          </p:cNvSpPr>
          <p:nvPr>
            <p:ph idx="1"/>
          </p:nvPr>
        </p:nvSpPr>
        <p:spPr>
          <a:xfrm>
            <a:off x="1043492" y="2057400"/>
            <a:ext cx="6777317" cy="3775229"/>
          </a:xfrm>
        </p:spPr>
        <p:txBody>
          <a:bodyPr>
            <a:normAutofit fontScale="85000" lnSpcReduction="20000"/>
          </a:bodyPr>
          <a:lstStyle/>
          <a:p>
            <a:r>
              <a:rPr lang="en-US" dirty="0" smtClean="0"/>
              <a:t>Baroness </a:t>
            </a:r>
            <a:r>
              <a:rPr lang="en-US" dirty="0" err="1" smtClean="0"/>
              <a:t>Mægwynn</a:t>
            </a:r>
            <a:r>
              <a:rPr lang="en-US" dirty="0" smtClean="0"/>
              <a:t> </a:t>
            </a:r>
            <a:r>
              <a:rPr lang="en-US" dirty="0" err="1" smtClean="0"/>
              <a:t>Filia</a:t>
            </a:r>
            <a:r>
              <a:rPr lang="en-US" dirty="0" smtClean="0"/>
              <a:t> </a:t>
            </a:r>
            <a:r>
              <a:rPr lang="en-US" dirty="0" err="1"/>
              <a:t>Brun</a:t>
            </a:r>
            <a:r>
              <a:rPr lang="en-US" dirty="0"/>
              <a:t> and her deputy Lord Gavin </a:t>
            </a:r>
            <a:r>
              <a:rPr lang="en-US" dirty="0" smtClean="0"/>
              <a:t>Kent continue to do a </a:t>
            </a:r>
            <a:r>
              <a:rPr lang="en-US" dirty="0"/>
              <a:t>kickass </a:t>
            </a:r>
            <a:r>
              <a:rPr lang="en-US" dirty="0" smtClean="0"/>
              <a:t>job as Team Royal Scheduler. They make my job easy.</a:t>
            </a:r>
          </a:p>
          <a:p>
            <a:pPr lvl="0"/>
            <a:r>
              <a:rPr lang="en-US" dirty="0" smtClean="0"/>
              <a:t>Lady </a:t>
            </a:r>
            <a:r>
              <a:rPr lang="en-US" dirty="0"/>
              <a:t>Lydia </a:t>
            </a:r>
            <a:r>
              <a:rPr lang="en-US" dirty="0" err="1" smtClean="0"/>
              <a:t>Webbe</a:t>
            </a:r>
            <a:r>
              <a:rPr lang="en-US" dirty="0" smtClean="0"/>
              <a:t> has been amazing juggling both Wordsmith Deputy and Sign Herald.</a:t>
            </a:r>
          </a:p>
          <a:p>
            <a:pPr lvl="0"/>
            <a:r>
              <a:rPr lang="en-US" dirty="0" smtClean="0"/>
              <a:t>Deirdre </a:t>
            </a:r>
            <a:r>
              <a:rPr lang="en-US" dirty="0" err="1" smtClean="0"/>
              <a:t>Greenwoode</a:t>
            </a:r>
            <a:r>
              <a:rPr lang="en-US" dirty="0" smtClean="0"/>
              <a:t> has also been doing an amazing job and is nearing the end of her term as Backlog Deputy! Request for applications for a replacement will be put out soon.</a:t>
            </a:r>
          </a:p>
          <a:p>
            <a:pPr lvl="0"/>
            <a:r>
              <a:rPr lang="en-US" dirty="0" smtClean="0"/>
              <a:t>Scribes Database is mostly updated! A few active scribes still have not filled out the new form but I have moved over what info I have.</a:t>
            </a:r>
            <a:endParaRPr lang="en-US" dirty="0"/>
          </a:p>
          <a:p>
            <a:pPr lvl="0"/>
            <a:r>
              <a:rPr lang="en-US" dirty="0"/>
              <a:t>Updating the EK Scribal Handbook – </a:t>
            </a:r>
            <a:r>
              <a:rPr lang="en-US" dirty="0" smtClean="0"/>
              <a:t>Project for Winter 2024-25… new guidelines… new theories…</a:t>
            </a:r>
            <a:endParaRPr lang="en-US" dirty="0"/>
          </a:p>
        </p:txBody>
      </p:sp>
      <p:pic>
        <p:nvPicPr>
          <p:cNvPr id="5122" name="Picture 2" descr="C:\Users\Genevieve\Documents\SCA\Signet\graphics\ClippySpark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762000"/>
            <a:ext cx="2393950" cy="1547604"/>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3886200" y="762000"/>
            <a:ext cx="1905000" cy="678792"/>
          </a:xfrm>
          <a:prstGeom prst="wedgeRoundRectCallout">
            <a:avLst>
              <a:gd name="adj1" fmla="val 81229"/>
              <a:gd name="adj2" fmla="val 42821"/>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We have such a fantastic Eastern Scribal Team!</a:t>
            </a:r>
            <a:endParaRPr lang="en-US" sz="1400" dirty="0"/>
          </a:p>
        </p:txBody>
      </p:sp>
    </p:spTree>
    <p:extLst>
      <p:ext uri="{BB962C8B-B14F-4D97-AF65-F5344CB8AC3E}">
        <p14:creationId xmlns:p14="http://schemas.microsoft.com/office/powerpoint/2010/main" val="23916224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pPr lvl="0"/>
            <a:r>
              <a:rPr lang="en-US" sz="2500" b="1" dirty="0"/>
              <a:t>Active scribes – </a:t>
            </a:r>
            <a:r>
              <a:rPr lang="en-US" sz="2500" b="1" dirty="0" smtClean="0"/>
              <a:t>99. </a:t>
            </a:r>
            <a:r>
              <a:rPr lang="en-US" dirty="0" smtClean="0"/>
              <a:t>128 individuals have participated in scroll creation during T&amp;E </a:t>
            </a:r>
            <a:r>
              <a:rPr lang="en-US" dirty="0" smtClean="0"/>
              <a:t>Reign.</a:t>
            </a:r>
          </a:p>
          <a:p>
            <a:pPr lvl="1"/>
            <a:r>
              <a:rPr lang="en-US" sz="2200" dirty="0" smtClean="0"/>
              <a:t>Change </a:t>
            </a:r>
            <a:r>
              <a:rPr lang="en-US" sz="2200" dirty="0"/>
              <a:t>since last curia – </a:t>
            </a:r>
            <a:r>
              <a:rPr lang="en-US" sz="2200" dirty="0" smtClean="0"/>
              <a:t>UP! By quite a few! Better tracking of wordsmiths and calligraphers if they are separate helps with these numbers but we have several new scribes on board as well.</a:t>
            </a:r>
            <a:endParaRPr lang="en-US" sz="2200" dirty="0"/>
          </a:p>
          <a:p>
            <a:pPr lvl="0"/>
            <a:r>
              <a:rPr lang="en-US" sz="2500" b="1" dirty="0"/>
              <a:t>Scrolls created in </a:t>
            </a:r>
            <a:r>
              <a:rPr lang="en-US" sz="2500" b="1" dirty="0" smtClean="0"/>
              <a:t>2024 Reigns:</a:t>
            </a:r>
            <a:endParaRPr lang="en-US" sz="2500" b="1" dirty="0"/>
          </a:p>
          <a:p>
            <a:pPr lvl="1"/>
            <a:r>
              <a:rPr lang="en-US" sz="2400" dirty="0" smtClean="0"/>
              <a:t>Matthias </a:t>
            </a:r>
            <a:r>
              <a:rPr lang="en-US" sz="2400" dirty="0"/>
              <a:t>and </a:t>
            </a:r>
            <a:r>
              <a:rPr lang="en-US" sz="2400" dirty="0" err="1"/>
              <a:t>Feilinn</a:t>
            </a:r>
            <a:r>
              <a:rPr lang="en-US" sz="2400" dirty="0"/>
              <a:t> (MF23) – </a:t>
            </a:r>
            <a:r>
              <a:rPr lang="en-US" sz="2400" dirty="0" smtClean="0"/>
              <a:t>114 (174 total for Reign)</a:t>
            </a:r>
          </a:p>
          <a:p>
            <a:pPr lvl="1"/>
            <a:r>
              <a:rPr lang="en-US" sz="2400" dirty="0" smtClean="0"/>
              <a:t>Tindal and Emerson (TE24) – 196 (all are assigned through the end of the Reign)</a:t>
            </a:r>
            <a:endParaRPr lang="en-US" sz="2400" dirty="0"/>
          </a:p>
          <a:p>
            <a:pPr lvl="0"/>
            <a:r>
              <a:rPr lang="en-US" sz="2500" b="1" dirty="0" smtClean="0"/>
              <a:t>Scrolls assigned so far in T&amp;E Reign</a:t>
            </a:r>
            <a:r>
              <a:rPr lang="en-US" sz="2500" dirty="0" smtClean="0"/>
              <a:t> – 300</a:t>
            </a:r>
          </a:p>
          <a:p>
            <a:pPr lvl="0"/>
            <a:r>
              <a:rPr lang="en-US" sz="2500" b="1" dirty="0" smtClean="0"/>
              <a:t>Backlogs</a:t>
            </a:r>
          </a:p>
          <a:p>
            <a:pPr lvl="1"/>
            <a:r>
              <a:rPr lang="en-US" sz="2400" dirty="0" smtClean="0"/>
              <a:t>Active - </a:t>
            </a:r>
            <a:r>
              <a:rPr lang="en-US" sz="2400" dirty="0" smtClean="0"/>
              <a:t>96</a:t>
            </a:r>
            <a:endParaRPr lang="en-US" sz="2400" dirty="0"/>
          </a:p>
          <a:p>
            <a:pPr lvl="1"/>
            <a:r>
              <a:rPr lang="en-US" sz="2400" dirty="0"/>
              <a:t>Backlogs assigned – </a:t>
            </a:r>
            <a:r>
              <a:rPr lang="en-US" sz="2400" dirty="0" smtClean="0"/>
              <a:t>57</a:t>
            </a:r>
            <a:r>
              <a:rPr lang="en-US" sz="2400" dirty="0" smtClean="0"/>
              <a:t> (</a:t>
            </a:r>
            <a:r>
              <a:rPr lang="en-US" sz="2400" dirty="0" smtClean="0"/>
              <a:t>36</a:t>
            </a:r>
            <a:r>
              <a:rPr lang="en-US" sz="2400" dirty="0" smtClean="0"/>
              <a:t> </a:t>
            </a:r>
            <a:r>
              <a:rPr lang="en-US" sz="2400" dirty="0"/>
              <a:t>as of last curia)</a:t>
            </a:r>
          </a:p>
          <a:p>
            <a:pPr lvl="1"/>
            <a:r>
              <a:rPr lang="en-US" sz="2400" dirty="0"/>
              <a:t>Backlogs delivered as of last Curia – </a:t>
            </a:r>
            <a:r>
              <a:rPr lang="en-US" sz="2400" dirty="0" smtClean="0"/>
              <a:t>9 (2 removed for other reasons)</a:t>
            </a:r>
          </a:p>
          <a:p>
            <a:pPr lvl="1"/>
            <a:r>
              <a:rPr lang="en-US" sz="2400" dirty="0" smtClean="0"/>
              <a:t>GNE/</a:t>
            </a:r>
            <a:r>
              <a:rPr lang="en-US" sz="2400" dirty="0" err="1" smtClean="0"/>
              <a:t>Pennsic</a:t>
            </a:r>
            <a:r>
              <a:rPr lang="en-US" sz="2400" dirty="0" smtClean="0"/>
              <a:t> Court Reports pending.</a:t>
            </a:r>
            <a:endParaRPr lang="en-US" sz="2400" dirty="0"/>
          </a:p>
        </p:txBody>
      </p:sp>
      <p:sp>
        <p:nvSpPr>
          <p:cNvPr id="3" name="Title 2"/>
          <p:cNvSpPr>
            <a:spLocks noGrp="1"/>
          </p:cNvSpPr>
          <p:nvPr>
            <p:ph type="title"/>
          </p:nvPr>
        </p:nvSpPr>
        <p:spPr>
          <a:xfrm>
            <a:off x="4800600" y="762000"/>
            <a:ext cx="3304572" cy="1463153"/>
          </a:xfrm>
        </p:spPr>
        <p:txBody>
          <a:bodyPr/>
          <a:lstStyle/>
          <a:p>
            <a:r>
              <a:rPr lang="en-US" dirty="0" smtClean="0"/>
              <a:t>2024 Half-Year in Review</a:t>
            </a:r>
            <a:endParaRPr lang="en-US" dirty="0"/>
          </a:p>
        </p:txBody>
      </p:sp>
      <p:pic>
        <p:nvPicPr>
          <p:cNvPr id="3074" name="Picture 2" descr="C:\Users\Genevieve\Documents\SCA\Signet\graphics\ClippySpark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572000"/>
            <a:ext cx="2487588" cy="1608138"/>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4838700" y="3505200"/>
            <a:ext cx="1905000" cy="678792"/>
          </a:xfrm>
          <a:prstGeom prst="wedgeRoundRectCallout">
            <a:avLst>
              <a:gd name="adj1" fmla="val 30906"/>
              <a:gd name="adj2" fmla="val 125385"/>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Wow, the scribes have been busy!</a:t>
            </a:r>
            <a:endParaRPr lang="en-US" sz="1400" dirty="0"/>
          </a:p>
        </p:txBody>
      </p:sp>
    </p:spTree>
    <p:extLst>
      <p:ext uri="{BB962C8B-B14F-4D97-AF65-F5344CB8AC3E}">
        <p14:creationId xmlns:p14="http://schemas.microsoft.com/office/powerpoint/2010/main" val="1722150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Scroll Data</a:t>
            </a:r>
            <a:endParaRPr lang="en-US" dirty="0"/>
          </a:p>
        </p:txBody>
      </p:sp>
      <p:pic>
        <p:nvPicPr>
          <p:cNvPr id="4" name="Picture 2" descr="C:\Users\Genevieve\Documents\SCA\Signet\graphics\ClippySpark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1280652"/>
            <a:ext cx="2487588" cy="1608138"/>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3733800" y="609600"/>
            <a:ext cx="2197510" cy="816444"/>
          </a:xfrm>
          <a:prstGeom prst="wedgeRoundRectCallout">
            <a:avLst>
              <a:gd name="adj1" fmla="val 69616"/>
              <a:gd name="adj2" fmla="val 136249"/>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It’s not the quantity, but the pacing… September is PACKED.</a:t>
            </a:r>
            <a:endParaRPr lang="en-US" sz="1400" dirty="0"/>
          </a:p>
        </p:txBody>
      </p:sp>
      <p:sp>
        <p:nvSpPr>
          <p:cNvPr id="6" name="AutoShape 2" descr="data:image/png;base64,iVBORw0KGgoAAAANSUhEUgAABeYAAAQSCAYAAADKcSrlAAAAAXNSR0IArs4c6QAAIABJREFUeF7s3QuwJVV5N+4FQnAQRRzAy6BGQ5xE5RIhSgJegkkwxEhUdNRhiEgMCFol9YcqC0vLC1a+SsqCKqJGo1EDo45RUaOWV0ISJlwUYYJKJiGKqYxGZAARQUTgX29/3z61GWfO9Dmnd59+Vz+7KkUc1u5+1/Oufab57T6rd7nvvvvuK14ECBAgQIAAAQIECBAgQIAAAQIECBAgQIBALwK7COZ7cXYSAgQIECBAgAABAgQIECBAgAABAgQIECDQCAjmLQQCBAgQIECAAAECBAgQIECAAAECBAgQINCjgGC+R2ynIkCAAAECBAgQIECAAAECBAgQIECAAAECgnlrgAABAgQIECBAgAABAgQIECBAgAABAgQI9CggmO8R26kIECBAgAABAgQIECBAgAABAgQIECBAgIBg3hogQIAAAQIECBAgQIAAAQIECBAgQIAAAQI9Cgjme8R2KgIECBAgQIAAAQIECBAgQIAAAQIECBAgIJi3BggQIECAAAECBAgQIECAAAECBAgQIECAQI8CgvkesZ2KAAECBAgQIECAAAECBAgQIECAAAECBAgI5q0BAgQIECBAgAABAgQIECBAgAABAgQIECDQo4BgvkdspyJAgAABAgQIECBAgAABAgQIECBAgAABAoJ5a4AAAQIECBAgQIAAAQIECBAgQIAAAQIECPQoIJjvEdupCBAgQIAAAQIECBAgQIAAAQIECBAgQICAYN4aIECAAAECBAgQIECAAAECBAgQIECAAAECPQoI5nvEdioCBAgQIECAAAECBAgQIECAAAECBAgQICCYtwYIECBAgAABAgQIECBAgAABAgQIECBAgECPAoL5HrGdigABAgQIECBAgAABAgQIECBAgAABAgQICOatAQIECBAgQIAAAQIECBAgQIAAAQIECBAg0KOAYL5HbKciQIAAAQIECBAgQIAAAQIECBAgQIAAAQKCeWuAAAECBAgQIECAAAECBAgQIECAAAECBAj0KCCY7xHbqQgQIECAAAECBAgQIECAAAECBAgQIECAgGDeGiBAgAABAgQIECBAgAABAgQIECBAgAABAj0KCOZ7xHYqAgQIECBAgAABAgQIECBAgAABAgQIECAgmLcGCBAgQIAAAQIECBAgQIAAAQIECBAgQIBAjwKC+R6xnYoAAQIECBAgQIAAAQIECBAgQIAAAQIECAjmrQECBAgQIECAAAECBAgQIECAAAECBAgQINCjgGC+R2ynIkCAAAECBAgQIECAAAECBAgQIECAAAECgnlrgAABAgQIECBAgAABAgQIECBAgAABAgQI9CggmO8R26kIECBAgAABAgQIECBAgAABAgQIECBAgIBg3hogQIAAAQIECBAgQIAAAQIECBAgQIAAAQI9Cgjme8R2KgIECBAgQIAAAQIECBAgQIAAAQIECBAgIJi3BggQIECAAAECBAgQIECAAAECBAgQIECAQI8CgvkesZ2KAAECBAgQIECAAAECBAgQIECAAAECBAgI5q0BAgQIECBAgAABAgQIECBAgAABAgQIECDQo4BgvkdspyJAgAABAgQIECBAgAABAgQIECBAgAABAoJ5a4AAAQIECBAgQIAAAQIECBAgQIAAAQIECPQoIJjvEdupCBAgQIAAAQIECBAgQIAAAQIECBAgQICAYN4aIECAAAECBAgQIECAAAECBAgQIECAAAECPQoI5nvEdioCBAgQIECAAAECBAgQIECAAAECBAgQICCYtwYIECBAgAABAgQIECBAgAABAgQIECBAgECPAoL5HrGdigABAgQIECBAgAABAgQIECBAgAABAgQICOatAQIECBAgQIAAAQIECBAgQIAAAQIECBAg0KOAYL5HbKciQIAAAQIECBAgQIAAAQIECBAgQIAAAQKCeWuAAAECBAgQIECAAAECBAgQIECAAAECBAj0KCCY7xHbqQgQIECAAAECBAgQIECAAAECBAgQIECAgGDeGiBAgAABAgQIECBAgAABAgQIECBAgAABAj0KCOZ7xHYqAgQIECBAgAABAgQIECBAgAABAgQIECAgmLcGCBAgQIAAAQIECBAgQIAAAQIECBAgQIBAjwKC+R6xnYoAAQIECBAgQIAAAQIECBAgQIAAAQIECAjmrQECBAgQIECAAAECBAgQIECAAAECBAgQINCjgGC+R2ynIkCAAAECBAgQIECAAAECBAgQIECAAAECgnlrgAABAgQIECBAgAABAgQIECBAgAABAgQI9CggmO8R26kIECBAgAABAgQIECBAgAABAgQIECBAgIBg3hogQIAAAQIECBAgQIAAAQIECBAgQIAAAQI9Cgjme8R2KgIECBAgQIAAAQIECBAgQIAAAQIECBAgIJi3BggQIECAAAECBAjMUODiiy8un//858tTnvKU8pKXvGSGZxrOoW+77bbyzne+s9x5553lla98ZTnggAPmihujx3A6oxICBAgQIECAAIGhCAjmh9IJdRAgQIAAAQIEOhK46667ygc/+MHyX//1X+XYY48tz3zmM3d45Msuu6x88pOfLPvvv3859dRTy4Me9KC5sfH+r3/96+UJT3hCOfjgg8suu+zSUYX9HiY8/vmf/7nEP5/xjGeUhzzkIb0W8OUvf7l88YtfLIccckhZu3Zt63P/4Ac/KF/5ylfK5s2bm4B71113LQ996EPLk5/85PL0pz+97L333q2P1ffAH/3oR+Ud73hH+elPf1r+9E//tDzmMY+ZK2GxHpMD3HTTTeWSSy5pXOILgPvuu688+MEPLgcddFD5nd/5nUG79N0H5yNAgAABAgQIEBiugGB+uL1RGQECBAgQIEBgUQIRhv7t3/5tueGGG8rv//7vl9/93d/d4XEmIWkEvqeffvpcqDl9jIc97GHltNNO6z3QXtTkt/Oma6+9tlxwwQXNv3nOc55Tjj766K4O3eo4Cw2iI2i+4ooryqc//eny85//fLvnePzjH19OOumksscee7Sqoe9Bswjm77nnnhKW//iP/1juvffe7U5p9913L8973vPKU5/61LRfJPXdK+cjQIAAAQIECBBYHgHB/PK4OysBAgQIECBAYGYCXQTzEYJ+5CMfKZs2bSpPfOITmzu9I/Rc6Gu+LU0WeqzFjo8vKOKLipjTy1/+8vKrv/qriz3Uot630GD++9//fvmbv/mbcvvtt5fVq1eX4447ruy7775N/f/7v//b3C1+xx13lBNPPHE0wXx8WRG/PfClL32p6UH8Fkd8yfLIRz6yCeBvvvnm5rcivva1r5UVK1Y0v/0RZhlf3/zmN8vf/d3flcc97nGD/vIlo62aCRAgQIAAAQJDEhDMD6kbaiFAgAABAgQIdCDQRTDfQRnNIea7c7qrcwz9OAsN5id7sO+3337llFNOSfmbCl3fMf/v//7vTVgdv0Fw2GGHleOPP7484AEP+IXWb9mypXzqU58qL37xi9MG85Pf8PjlX/7l8opXvKI88IEPHPoSVx8BAgQIECBAgMAiBATzi0DzFgIECBAgQIDAkAUE88PqzkKD+fhNhdjbP3Mw22Uwf/fdd5f3v//95frrry+rVq1q9qyffhbCsLq99GoE80s3dAQCBAgQIECAQAYBwXyGLqmRAAECBAgQILAAga6C+cmd2095ylPKS17ykrkKYluReDDs5z//+fK9732vuYs5HkR61FFHld/+7d9utrz5n//5n2Y7lnho6fZe29sjPbZwia1K4tjxvtiiJB7UGg/1jL3yt71zOB7mGoFtvO+Vr3xl8554kO0Pf/jDpp4/+ZM/KQcccEDzgNB3vvOdzb+PcfFn06/Yr/xb3/pWs0XMZD6xHcqjH/3oZn/+xz72sXP7lf/kJz9p9n+/+uqry9atW5u577bbbmXlypXNg0cPPfTQ5iGt06+FBvOT8TH3uGM+7pxv+4reX3rppeWrX/1qufXWW5u3xXGe9KQn3e/BqBOT+PevetWrGvPPfOYzzfY5j3rUo5otf+K5A/EKn3/7t39rtoqJrXTazLnLYP6///u/y3vf+97mQbLPfe5zmwf4LvS1mDnE3fdx3njFlwHxpcD0a76HLE+2o/mN3/iN5u79a665ptkfP9ZM3Okfx3rBC17QbMUzeU0+bzua23I8H2GhzsYTIECAAAECBAi0FxDMt7cykgABAgQIECCQQqCrYH5HgXKEjB/96EebgDbuXI5gOgLr+N8RzP/xH/9x+cEPflA+9KEPNX8eYW+E+ZOxgXjggQeWF77whU1IGf8uHuj5xS9+cYcP9dxrr72asPgxj3nMXA8m84ywOLY3icB8+mGp69ata0L9+ULi2Lf94x//eLnqqquaOrZ9RUA/CfNvuumm8u53v7s5XnxpMD33uKs7/uz3fu/3yrOf/ez7PXh0ocH8d77znfK+972v/OxnPyuPeMQjyktf+tL7Bbg7WoSxz3rspX/jjTdud8j0lyETk5jzr/3ar5Urr7xybv7xBUgE0WEdX2bEg3PjbvUdvaKXYR1Wk1eXwXx8yfD3f//3zfG398XKzj6Ui53D5AuBOP7EY/pc833OJne9x1748fmIL362fe25557NHvLxxU+8ogexVmItxecm3hdrLNZVvI499tjmix8vAgQIECBAgACBOgQE83X00SwIECBAgAABAnMCswzmI2T/67/+6+bO3wjWIxCP4DDCxH/6p39qQuv48zYB7WTMJOiPkDzuzo+74/fZZ5/mYaff+MY3ymc/+9nm7u/999+/uYP8wQ9+cPPW6XnG/37Ywx5WTjjhhOaO7wjRI8yP8HO+kDjuLv+Hf/iH5guCuOM97sbeY489mmA07hKPfx/BeNxlH18AxD7nT33qU8vTnva0uSA67saOB5NGqBrnixojUJ+8FhrMTz/oNP7/uAP/4IMPblx29EDT8P/gBz9Y/uM//qO50z3uxo5QOF7Rq+jNLbfcMvfA2InJ5K76CIfXrFnTuEewH+eJ837sYx9rvrSIsP6YY44phx9++JxP3EH/L//yL82XIUcccUR5/vOfPxcidxnMx538ca6Y1+mnn978NkTbV6yhxc6hi2A+6ozPx5Of/OTmbv+Yw3e/+93mS6uwjwcRxxdO0w9WtpVN2+4aR4AAAQIECBDILSCYz90/1RMgQIAAAQIEfkFg28C6DdH2Qs/tBcqxvUdsUROh7amnntqE5fO9dvbw17ibOY4XW9/E3cARDm/7UM+4W/sDH/hAcwf58573vGbLnHhNz3Pbu4+na9pRDZMvGSKIfuYzn9nckTy5O7mN2fSYCFnf9a53NWHriSee2GwdM3ktNJiP90XYH3dQf+5zn2vmGa+oLe5uj99IiAB9+hUPR41gPuwi6I272Nv0JeqNbXjiTvT4YmP6NblzP8LtF73oRc2XJtOv+NIg6ovQP+7snv5Costgfv369WXTpk2L2nN/KXPoIpiPnsXaii81ptf15ZdfXj7xiU80XzLElw2TbYPCVzC/0E+f8QQIECBAgACBnAKC+Zx9UzUBAgQIECBAYIcCswzmJ2F27OMegWNs3TJ9t++2Re0smI+7h2Pblgh/X/GKV5Rf+ZVf+YV5xd3gEcz/53/+Z7M1TdwVH4Hn9DzjDvG4a3t7rx3VEPuqx9YvEZhub6uShSyx6VomW+hM3r+YYH7y3jhuBN8bN26cC+jD+/jjj2++yJh8kTC5q7ztA2MnJvGbAbEX/+Tu+uk5x9ZCUXvshx7BfXz5se0rfosgtveJ47zsZS+b22plKMH8UubQRTAf2wHF2tr2+QjzHVswv5BPnrEECBAgQIAAgbwCgvm8vVM5AQIECBAgQGC7ArPcyiZOGA9JjQe/xl3dsV1M7Cv/W7/1W81d0wsN5ich5M62Kdle8DxfGD5dx45C4rbn3nZOk21uYt/w2Es/XnH3+GSf/S6D+cm540GjsZ1L2McXFb/0S790vzvjJ3eVH3LIIWXt2rU7/WTs7AuTOECbY95xxx3NbzzEb1LEVjvxsNx4dRnMf+QjHylf//rXmzv6TzvttOZhtm1fS5lDF8H8jr4omc9HMN+2u8YRIECAAAECBHILCOZz90/1BAgQIECAAIFfEJh1MB8hdNy9/qlPfarEnfPxiq1t4g7u2Gpm+s7qnQXAk7vJdxbMT8ZNB51LDeYnx3z0ox/d3NU8/fDS7S2rmHfsqR5fSkw/ZHbbsbMI5ifn+Pa3v93scx+BeHjH/vcR2sed/zfccEOzT/4f/MEf7PRTsbO+TNvOF/bvaK11GcxP+rTtdjk7m+RS5yCY35mwf0+AAAECBAgQILAUAcH8UvS8lwABAgQIECAwQIFZB/OTKUdQHVuZXHzxxc2+2HEHfWxFE1ujTLbu2FkAHA9+jQdh7iyYn9wx//jHP76cdNJJzQNIlxrMtz33ZL4xxw9/+MPNPH/zN3+zuTs87t7edludWQbzYX7hhRc23pMvKcJi8mdd3TE/fZ75jjl9x/xznvOccvTRRzdcXQbzk/3zw/3FL35x88DhNq+lzkEw30bZGAIECBAgQIAAgcUKCOYXK+d9BAgQIECAAIGBCvQVzE9PP/Zrj4ePbrtX/M6C+UnoGvumn3zyyeWxj33sL6jG1i3vf//7SzwE9mlPe1p54Qtf2IxZajA/fe42e8xPtlR54hOfWCJ8n36Y56z2mN/eEtvew1A//vGPlyuuuKL1A1J31pc47+SYO9onPcZ873vfK+95z3uau/bjC5l4OG3Xwfxtt93W7GMfv50RD7WNL2bme67BtNlS5hAPJI5teiLg397anO9ztrPtaGxlM9AfnsoiQIAAAQIECPQoIJjvEdupCBAgQIAAAQJ9CCxHMB/7q0d4GnfQT98xPgkg458nnnhiedKTnnQ/gltvvbW8613vKrfccks5/PDDm9B9OvCOwRHIx8NfI/SPY0cw3kUwf9NNNzU1R23xINtjjz127mGqcfw777yzfOITn2geKhu/CTAJxJ/xjGeU5z73ufebR9QfD7G98cYb7zf/GLSUh79uu16mQ+rpLymuuuqq8tGPfrQJrF/+8pc3Afb0K0LmL33pS2XNmjXNVkNtgvkIl+NO/OhHbJkTD96dfkVg/bnPfa55OO1+++1XTjnllLn937u8Y37aMH47IR44/OxnP/t+vZrUtXXr1vKxj32s/OEf/mE54IADmt8sWOocYo1Gv6Pvk1fMPb4I+fSnP91sazS9v36M6SKYX8ye+n38fHEOAgQIECBAgACBbgQE8904OgoBAgQIECBAYDACswzmv/nNb5avfOUrTYD+qEc9qglHI6S8+uqrm0A0tlWJgPYRj3hE4zG91UlsiXL88cc3fx6h+OT9k+A6jhXh/DHHHNMEvHGnfBw3wt84zhOe8ITmruzJ3dJLvWM+6r7ooovK5ZdfXnbbbbdmf/YIX+PBqnEneMwngvZXvOIVTTAfdcTDV1euXNn8WYTR8YoHn8Z2PJP99peylc0keA+beKBu/DO2BYptXKKmuAM8zhfhetzFHfvjx+vHP/5x8yVD1BvbAr3gBS9ovGKO8eDUz372s2WfffYpr3zlK1sH89O+UUOE3U95ylMa/6gzgv6vfvWrzTn+6I/+qBx11FFzn4Gug/n4kiR+IyP22I91EnOLrXMe+chHNs83iHo2btxYLr300qaXMc8I5pcyh/giKL6M+cY3vtGYvehFLyq//uu/3nxhE88ZiLlHX+LVZTAfv30SzwyIYz//+c9vPhPhGfOO3noRIECAAAECBAjUISCYr6OPZkGAAAECBAgQmBOYdTAfDx+NMDYelhpBfGxjEmHlju5mngTa0y2afohrvHfDhg3lW9/61g67uGrVqiaUnw4mlxrMx8mmA99tTx7zif3MJ3fx33zzzc3WJnFXdoTBe+21V3MXf/y2QATX++67b4k705cazL/zne8sca4dveJcsdf6k5/85PsN+e53v9ts+RNfYmz7ijA9guV4YGy82twxH+NiPtHvuGt8e68wii8QIpif/k2HroP5OHeE7/EFSITzO3rFPCOwjy8JoralzCHeO59pfFkT54jf6OgymI81Gess7Kdf257DjzwCBAgQIECAAIHcAoL53P1TPQECBAgQIEDgFwQiKI+7iyMwnH4g5/aoLrvssvLJT36y7L///uXUU08tD3rQg+aGxUNd487guEv6JS95SfPnEcjHHb3x7yK0jLva4w7luLM7zjUJK6fPFWPirvjY+iNC47j7OLYimQ5P4+7gCObjjvS4Mzy2B4njxt3pMW5yp/b0cWOeEUR/5zvf2e42OZOxEehG2B2B5+RO6m3r+9d//dcS/xcBdISt8UVA3EEf2+ZECD95xZY1X/jCF5qtSmJeEQTH9jyxvUr8Wfy7bbfs2Z7jfMs27ryPvlx33XVNgB4WUVP8FkGcK+rae++9t3uISX3x3pjvpL7wfvjDHz73np2ZTB88vgCJO9HjDvHwmXwpE3frxwNw47kAkxC8jflCPaZriXUS6zrWSfzmwOQLofjCJrbaefrTn75dm8XMYXLe73//+yUePhzrLL6IiTUZ844vOWIrm+hVbIMU2yFNXvGbJfGFxuMe97i5hxVPz2Nn/vHlT3wu47MW54zfzojPYPwWgBcBAgQIECBAgEAdAoL5OvpoFgQIECBAgAABAgQIECBAgAABAgQIECCQREAwn6RRyiRAgAABAgQIECBAgAABAgQIECBAgACBOgQE83X00SwIECBAgAABAgQIECBAgAABAgQIECBAIImAYD5Jo5RJgAABAgQIECBAgAABAgQIECBAgAABAnUICObr6KNZECBAgAABAgQIECBAgAABAgQIECBAgEASAcF8kkYpkwABAgQIECBAgAABAgQIECBAgAABAgTqEBDM19FHsyBAgAABAgQIECBAgAABAgQIECBAgACBJAKC+SSNUiYBAgQIECBAgAABAgQIECBAgAABAgQI1CEgmK+jj2ZBgAABAgQIECBAgAABAgQIECBAgAABAkkEBPNJGqVMAgQIECBAgAABAgQIECBAgAABAgQIEKhDQDBfRx/NggABAgQIECBAgAABAgQIECBAgAABAgSSCAjmkzRKmQQIECBAgAABAgQIECBAgAABAgQIECBQh4Bgvo4+mgUBAgQIECBAgAABAgQIECBAgAABAgQIJBEQzCdplDIJECBAgAABAgQIECBAgAABAgQIECBAoA4BwXwdfTQLAgQIECBAgAABAgQIECBAgAABAgQIEEgiIJhP0ihlEiBAgAABAgQIECBAgAABAgQIECBAgEAdAoL5OvpoFgQIECBAgAABAgQIECBAgAABAgQIECCQREAwn6RRyiRAgAABAgQIECBAgAABAgQIECBAgACBOgQE83X00SwIECBAgAABAgQIECBAgAABAgQIECBAIImAYD5Jo5RJgAABAgQIECBAgAABAgQIECBAgAABAnUICObr6KNZECBAgAABAgQIECBAgAABAgQIECBAgEASAcF8kkYpkwABAgQIECBAgAABAgQIECBAgAABAgTqEBDM19FHsyBAgAABAgQIECBAgAABAgQIECBAgACBJAKC+SSNUiYBAgQIECBAgAABAgQIECBAgAABAgQI1CEgmK+jj2ZBgAABAgQIECBAgAABAgQIECBAgAABAkkEBPNJGqVMAgQIECBAgAABAgQIECBAgAABAgQIEKhDQDBfRx/NggABAgQIECBAgAABAgQIECBAgAABAgSSCAjmkzRKmQQIECBAgAABAgQIECBAgAABAgQIECBQh4Bgvo4+mgUBAgQIECBAgAABAgQIECBAgAABAgQIJBEQzCdplDIJECBAgAABAgQIECBAgAABAgQIECBAoA4BwXwdfTQLAgQIECBAgAABAgQIECBAgAABAgQIEEgiIJhP0ihlEiBAgAABAgQIECBAgAABAgQIECBAgEAdAoL5OvpoFgQIECBAgAABAgQIECBAgAABAgQIECCQREAwn6RRyiRAgAABAgQIECBAgAABAgQIECBAgACBOgQE83X00SwIECBAgAABAgQIECBAgAABAgQIECBAIImAYD5Jo5RJgAABAgQIECBAgAABAgQIECBAgAABAnUICObr6KNZECBAgAABAgQIECBAgAABAgQIECBAgEASAcF8kkYpkwABAgQIECBAgAABAgQIECBAgAABAgTqEBDM19FHsyBAgAABAgQIECBAgAABAgQIECBAgACBJAKC+SSNUiYBAgQIECBAgAABAgQIECBAgAABAgQI1CEgmK+jj2ZBgAABAgQIECBAgAABAgQIECBAgAABAkkEBPNJGqVMAgQIECBAgAABAgQIECBAgAABAgQIEKhDQDBfRx/NggABAgQIECBAgAABAgQIECBAgAABAgSSCAjmB9yo9evXlxNOOOEXKrz00kvLkUceOffnmzdvLmvWrCmbNm1q/uyYY44p8d6VK1cuaMyAKZRGgAABAgQIECBAgAABAgQIECBAgACBagQE8wNuZYTrF1xwwS+E7NMlT0L5s846q6xdu7b5V29961vLxo0b597XZsyAGZRGgAABAgQIECBAgAABAgQIECBAgACBqgQE8wNuZ5tgPkL4LVu2lHPPPbesWLGimc3WrVubkH7dunXNP9uMGTCD0ggQIECAAAECBAgQIECAAAECBAgQIFCVgGB+wO3cWTB/5513ljPOOKOsWrWqvOENb5ibyfSfn3nmmTsdM/3eAXMojQABAgQIECBAgAABAgQIECBAgAABAlUICOYH3Mbt7TF/4YUXzm1Zs+2d8dNTmdwlH6H7ySefPHf3/PbGTN9tPx/HVVddNWAtpREgQIAAAQIECBAgQIAAAQIECBAgUKPAYYcdVt20BPOJWhr7xh911FHlLW95S3OHvGA+UfOUSoAAAQIECBAgQIAAAQIECBAgQIDAogQE84ti86YuBaYf7BrHnd5Lfvo8s7hjvst5OBYBAgTrVB8TAAAgAElEQVQIECBAgAABAgQIECBAgAABAgTGKuCO+WSdn953fs8999zp/vH2mE/WYOUSIECAAAECBAgQIECAAAECBAgQIFC9gGA+WYsnd8JP9oXf9n/HdDZv3lzWrFlTzjrrrOaO+jZjkjEolwABAgQIECBAgAABAgQIECBAgAABAmkFBPMDbV2E629605vKX/3VX5WVK1c2VU4eBnvppZeWI488svmzyb7z0w+Fnd7uJt7bZsxAGZRFgAABAgQIECBAgAABAgQIECBAgACB6gQE8wNuaQTsb3zjG+cqPOSQQ8qGDRvK6tWr71f1JHif/OEpp5xSJnfUT/6szZgBUyiNAAECBAgQIECAAAECBAgQIECAAAEC1QgI5qtppYkQIECAAAECBAgQIECAAAECBAgQIECAQAYBwXyGLqmRAAECBAgQIECAAAECBAgQIECAAAECBKoREMxX00oTIUCAAAECBAgQIECAAAECBAgQIECAAIEMAoL5DF1SIwECBAgQIECAAAECBAgQIECAAAECBAhUIyCYr6aVJkKAAAECBAgQIECAAAECBAgQIECAAAECGQQE8xm6pEYCBAgQIECAAAECBAgQIECAAAECBAgQqEZAMF9NK02EAAECBAgQIECAAAECBAgQIECAAAECBDIICOYzdEmNBAgQIECAAAECBAgQIECAAAECBAgQIFCNgGC+mlaaCAECBAgQIECAAAECBAgQIECAAAECBAhkEBDMZ+iSGgkQIECAAAECBAgQIECAAAECBAgQIECgGgHBfDWtNBECBAgQIECAAAECBAgQIECAAAECBAgQyCAgmM/QJTUSIECAAAECBAgQIECAAAECBAgQIECAQDUCgvlqWmkiBAgQIECAAAECBAgQIECAAAECBAgQIJBBQDCfoUtqJECAAAECBAgQIECAAAECBAgQIECAAIFqBATz1bTSRAgQIECAAAECBAgQIECAAAECBAgQIEAgg4BgPkOX1EiAAAECBAgQIECAAAECBAgQIECAAAEC1QgI5qtppYkQIECAAAECBAgQIECAAAECBAgQIECAQAYBwXyGLqmRAAECBAgQIECAAAECBAgQIECAAAECBKoREMxX00oTIUCAAAECBAgQIECAAAECBAgQIECAAIEMAoL5DF1SIwECBAgQIECAAAECBAgQIECAAAECBAhUIyCYr6aVJkKAAAECBAgQIECAAAECBAgQIECAAAECGQQE8xm6pEYCBAgQIECAAAECBAgQIECAAAECBAgQqEZAMF9NK02EAAECBAgQIECAAAECBAgQIECAAAECBDIICOYzdEmNBAgQIECAAAECgxC4fsvtZcPFW8qV191S7rjrnk5r2mvFA8rhq/cpa45eVQ5ctVenx3YwAgQIECBAgAABAgSGJSCYH1Y/VEOAAAECBAgQIDBQgQjlX3v+teWuu++daYV77L5rOe81BwnnZ6rs4AQIECBAgAABAgSWV0Awv7z+zk6AAAECBAgQIJBE4G0XbC6XXHNTL9U+69B9y+vXre7lXE5CgAABAgQIECBAgED/AoL5/s2dkQABAgQIECBAIKHAcWdf3vn2NTtiiG1tLjrniIRKSiZAgAABAgQIECBAoI2AYL6NkjEECBAgQIAAAQKjF/i9/29jrwZfevuRvZ7PyQgQIECAAAECBAgQ6E9AMN+ftTMRIECAAAECBAgkFhDMJ26e0gkQIECAAAECBAgMTEAwP7CGKIcAAQIECBAgQGCYAoL5YfZFVQQIECBAgAABAgQyCgjmM3ZNzQQIECBAgAABAr0LCOZ7J3dCAgQIECBAgAABAtUKCOarba2JESBAgAABAgQIdCkgmO9S07EIECBAgAABAgQIjFtAMD/u/ps9AQIECBAgQIBASwHBfEsowwgQIECAAAECBAgQ2KmAYH6nRAYQIECAAAECBAgQKEUwbxUQIECAAAECBAgQINCVgGC+K0nHIUCAAAECBAgQqFpAMF91e02OAAECBAgQIECAQK8CgvleuZ2MAAECBAgQIEAgq4BgPmvn1E2AAAECBAgQIEBgeAKC+eH1REUECBAgQIAAAQIDFBDMD7ApSiJAgAABAgQIECCQVEAwn7RxyiZAgAABAgQIEOhXQDDfr7ezESBAgAABAgQIEKhZQDBfc3fNjQABAgQIECBAoDMBwXxnlA5EgAABAgQIECBAYPQCgvnRLwEABAgQIECAAAECbQQE822UjCFAgAABAgQIECBAoI2AYL6NkjEECBAgQIAAAQKjFxDMj34JACBAgAABAgQIECDQmYBgvjNKByJAgAABAgQIEKhZQDBfc3fNjQABAgQIECBAgEC/AoL5fr2djQABAgQIECBAIKmAYD5p45RNgAABAgQIECBAYIACgvkBNkVJBAgQIECAAAECwxMQzA+vJyoiQIAAAQIECBAgkFVAMJ+1c+omQIAAAQIECBDoVUAw3yu3kxEgQIAAAQIECBCoWkAwX3V7TY4AAQIECBAgQKArAcF8V5KOQ4AAAQIECBAgQICAYN4aIECAAAECBAgQINBCQDDfAskQAgQIECBAgAABAgRaCQjmWzEZRIAAAQIECBAgMHYBwfzYV4D5EyBAgAABAgQIEOhOQDDfnaUjESBAgAABAgQIVCwgmK+4uaZGgAABAgQIECBAoGcBwXzP4E5HgAABAgQIECCQU0Awn7NvqiZAgAABAgQIECAwRAHB/BC7oiYCBAgQIECAAIHBCQjmB9cSBREgQIAAAQIECBBIKyCYT9s6hRMgQIAAAQIECPQpIJjvU9u5CBAgQIAAAQIECNQtIJivu79mR4AAAQIECBAg0JGAYL4jSIchQIAAAQIECBAgQKAI5i0CAgQIECBAgAABAi0EBPMtkAwhQIAAAQIECBAgQKCVgGC+FZNBBAgQIECAAAECYxcQzI99BZg/AQIECBAgQIAAge4EBPPdWToSAQIECBAgQIBAxQKC+Yqba2oECBAgQIAAAQIEehYQzPcM7nQECBAgQIAAAQI5BQTzOfumagIECBAgQIAAAQJDFBDMD7EraiJAgAABAgQIEBicgGB+cC1REAECBAgQIECAAIG0AoL5tK1TOAECBAgQIECAQJ8Cgvk+tZ2LAAECBAgQIECAQN0Cgvm6+2t2BAgQIECAAAECHQkI5juCdBgCBAgQIECAAAECBIpg3iIgQIAAAQIECBAg0EJAMN8CyRACBAgQIECAAAECBFoJCOZbMRlEgAABAgQIECAwdgHB/NhXgPkTIECAAAECBAgQ6E5AMN+dpSMRIECAAAECBAhULCCYr7i5pkaAAAECBAgQIECgZwHBfM/gTkeAAAECBAgQIJBTQDCfs2+qJkCAAAECBAgQIDBEAcH8ELuiJgIECBAgQIAAgcEJCOYH1xIFESBAgAABAgQIEEgrIJhP2zqFEyBAgAABAgQI9CkgmO9T27kIECBAgAABAgQI1C0gmK+7v2ZHgAABAgQIECDQkYBgviNIhyFAgAABAgQIECBAoAjmLQICBAgQIECAAAECLQQE8y2QDCFAgAABAgQIECBAoJWAYL4Vk0EECBAgQIAAAQJjFxDMj30FmD8BAgQIECBAgACB7gQE891ZOhIBAgQIECBAgEDFAoL5iptragQIECBAgAABAgR6FhDM9wzudAQIECBAgAABAjkFBPM5+6ZqAgQIECBAgAABAkMUEMwPsStqIkCAAAECBAgQGJyAYH5wLVEQAQIECBAgQIAAgbQCgvm0rVM4AQIECBAgQIBAnwKC+T61nYsAAQIECBAgQIBA3QKC+br7a3YECBAgQIAAAQIdCQjmO4J0GAIECBAgQIAAAQIEimDeIiBAgAABAgQIECDQQkAw3wLJEAIECBAgQIAAAQIEWgkI5lsxGUSAAAECBAgQIDB2AcH82FeA+RMgQIAAAQIECBDoTkAw352lIxEgQIAAAQIECFQsIJivuLmmRoAAAQIECBAgQKBnAcF8z+BOR4AAAQIECBAgkFNAMJ+zb6omQIAAAQIECBAgMEQBwfwQu6ImAgQIECBAgACBwQkI5gfXEgURIECAAAECBAgQSCsgmE/bOoUTIECAAAECBAj0KSCY71PbuQgQIECAAAECBAjULSCYr7u/ZkeAAAECBAgQINCRgGC+I0iHIUCAAAECBAgQIECgCOYtAgIECBAgQIAAAQItBATzLZAMIUCAAAECBAgQIECglYBgvhWTQQQIECBAgAABAmMXEMyPfQWYPwECBAgQIECAAIHuBATz3Vk6EgECBAgQIECAQMUCgvmKm2tqBAgQIECAAAECBHoWEMz3DO50BAgQIECAAAECOQUE8zn7pmoCBAgQIECAAAECQxQQzA+xK2oiQIAAAQIECBAYnIBgfnAtURABAgQIECBAgACBtAKC+bStUzgBAgQIECBAgECfAoL5PrWdiwABAgQIECBAgEDdAoL5uvtrdgQIECBAgAABAh0JCOY7gnQYAgQIECBAgAABAgSKYN4iIECAAAECBAgQINBCQDDfAskQAgQIECBAgAABAgRaCQjmWzEZRIAAAQIECBAgMHYBwfzYV4D5EyBAgAABAgQIEOhOQDDfnaUjESBAgAABAgQIVCwgmK+4uaZGgAABAgQIECBAoGcBwXzP4E5HgAABAgQIECCQU0Awn7NvqiZAgAABAgQIECAwRAHB/BC7oiYCBAgQIECAAIHBCQjmB9cSBREgQIAAAQIECBBIKyCYT9s6hRMgQIAAAQIECPQpIJjvU9u5CBAgQIAAAQIECNQtIJivu79mR4AAAQIECBAg0JGAYL4jSIchQIAAAQIECBAgQKAI5i0CAgQIECBAgAABAi0EBPMtkAwhQIAAAQIECBAgQKCVgGC+FZNBBAgQIECAAAECYxcQzI99BZg/AQIECBAgQIAAge4EBPPdWToSAQIECBAgQIBAxQKC+Yqba2oECBAgQIAAAQIEehYQzPcM7nQECBAgQIAAAQI5BQTzOfumagIECBAgQIAAAQJDFBDMD7EraiJAgAABAgQIEBicgGB+cC1REAECBAgQIECAAIG0AoL5tK1TOAECBAgQIECAQJ8Cgvk+tZ2LAAECBAgQIECAQN0Cgvm6+2t2BAgQIECAAAECHQkI5juCdBgCBAgQIECAAAECBIpg3iIgQIAAAQIECBAg0EJAMN8CyRACBAgQIECAAAECBFoJCOZbMRlEgAABAgQIECAwdgHB/NhXgPkTIECAAAECBAgQ6E5AMN+dpSMRIECAAAECBAhULCCYr7i5pkaAAAECBAgQIECgZwHBfM/gTkeAAAECBAgQIJBTQDCfs2+qJkCAAAECBAgQIDBEAcH8ELuiJgIECBAgQIAAgcEJCOYH1xIFESBAgAABAgQIEEgrIJhP2zqFEyBAgAABAgQI9CkgmO9T27kIECBAgAABAgQI1C0gmK+7v2ZHgAABAgQIECDQkYBgviNIhyFAgAABAgQIECBAoAjmLQICBAgQIECAAAECLQQE8y2QDCFAgAABAgQIECBAoJWAYL4Vk0EECBAgQIAAAQJjFxDMj30FmD8BAgQIECBAgACB7gQE891ZOhIBAgQIECBAgEDFAoL5iptragQIECBAgAABAgR6FhDM9wzudAQIECBAgAABAjkFBPM5+6ZqAgQIECBAgAABAkMUEMwPsStqIkCAAAECBAgQGJyAYH5wLVEQAQIECBAgQIAAgbQCgvm0rVM4AQIECBAgQIBAnwKC+T61nYsAAQIECBAgQIBA3QKC+br7a3YECBAgQIAAAQIdCQjmO4J0GAIECBAgQIAAAQIEimDeIiBAgAABAgQIECDQQkAw3wLJEAIECBAgQIAAAQIEWgkI5lsxGUSAAAECBAgQIDB2AcH82FeA+RMgQIAAAQIECBDoTkAw352lIxEgQIAAAQIECFQsIJivuLmmRoAAAQIECBAgQKBnAcF8z+BOR4AAAQIECBAgkFNAMJ+zb6omQIAAAQIECBAgMEQBwfwQu6ImAgQIECBAgACBwQkI5gfXEgURIECAAAECBAgQSCsgmE/bOoUTIECAAAECBAj0KSCY71PbuQgQIECAAAECBAjULSCYr7u/ZkeAAAECBAgQINCRgGC+I0iHIUCAAAECBAgQIECgCOYtAgIECBAgQIAAAQItBATzLZAMIUCAAAECBAgQIECglYBgvhWTQQQIECBAgAABAmMXEMyPfQWYPwECBAgQIECAAIHuBATz3Vk6EgECBAgQIECAQMUCgvmKm2tqBAgQIECAAAECBHoWEMz3DO50BAgQIECAAAECOQUE8zn7pmoCBAgQIECAAAECQxQQzA+xK2oiQIAAAQIECBAYnIBgfnAtURABAgQIECBAgACBtAKC+bStUzgBAgQIECBAgECfAoL5PrWdiwABAgQIECBAgEDdAoL5uvtrdgQIECBAgAABAh0JCOY7gnQYAgQIECBAgAABAgSKYN4iIECAAAECBAgQINBCQDDfAskQAgQIECBAgAABAgRaCQjmWzEZRIAAAQIECBAgMHYBwfzYV4D5EyBAgAABAgQIEOhOQDDfnaUjESBAgAABAgQIVCwgmK+4uaZGgAABAgQIECBAoGcBwXzP4E5HgAABAgQIECCQU0Awn7NvqiZAgAABAgQIECAwRAHB/BC7oiYCBAgQIECAAIHBCQjmB9cSBREgQIAAAQIECBBIKyCYT9s6hRMgQIAAAQIECPQpIJjvU9u5CBAgQIAAAQIECNQtIJivu79mR4AAAQIECBAg0JGAYL4jSIchQIAAAQIECBAgQKAI5i0CAgQIECBAgAABAi0EBPMtkAwhQIAAAQIECBAgQKCVgGC+FZNBBAgQIECAAAECYxcQzI99BZg/AQIECBAgQIAAge4EBPPdWToSAQIECBAgQIBAxQKC+Yqba2oECBAgQIAAAQIEehYQzPcM7nQECBAgQIAAAQI5BQTzOfumagIECBAgQIAAAQJDFBDMD7EraiJAgAABAgQIEBicgGB+cC1REAECBAgQIECAAIG0AoL5tK1TOAECBAgQIECAQJ8Cgvk+tZ2LAAECBAgQIECAQN0Cgvkk/V2/fn054YQTyjHHHFPi/1+5cuVc5Zs3by5r1qwpmzZtav5ssWOSUCiTAAECBAgQILAsAoL5ZWF3UgIECBAgQIAAAQJVCgjmE7R169atZe3ateWhD31oufXWW+8XzE9C+bPOOqsZE6+3vvWtZePGjXPj2oxJwKBEAgQIECBAgMCyCgjml5XfyQkQIECAAAECBAhUJSCYT9DOCNrj9fjHP75ccMEF9wvm499t2bKlnHvuuWXFihXNuEmQv27duiasbzMmAYMSCRAgQIAAAQLLKiCYX1Z+JydAgAABAgQIECBQlYBgfuDtjDvfI1iP7Ws+//nP3y+Yv/POO8sZZ5xRVq1aVd7whjfMzWT6z88888ydjpl+78A5lEeAAAECBAgQWDYBwfyy0TsxAQIECBAgQIAAgeoEBPMDbunkzvcIzo888sgmnJ++Y37bO+OnpzK5Sz7ee/LJJ5fJ3fPbGzN9t/18HFddddWAtZRGgAABAgQIEJitwOs+9NPZnmCbo/+flz2w1/M5GQECBAgQIECAAIGhChx22GFDLW3RdQnmF003+zduuwWNYH725s5AgAABAgQIENiRgGDe2iBAgAABAgQIECCwPAKC+eVxH+VZYwub008/vWzYsKGsXr26MVjuYH6UjTBpAgQIECBAgMD/E7CVjaVAgAABAgQIECBAgEBXAu6Y70qy4+NECH/CCSfs8KhvectbSpv949uMscd8x81zOAIECBAgQKBKAcF8lW01KQIECBAgQIAAAQLLIiCYXxb2xZ102zvm4yjbbncTf7Z58+ayZs2actZZZ5W1a9e2GrO4iryLAAECBAgQIDAeAcH8eHptpgQIECBAgAABAgRmLSCYn7Vwh8ffXjAfW94cddRR5cILL2xC+ElYH38e41euXFnajOmwTIciQIAAAQIECFQpIJivsq0mRYAAAQIECBAgQGBZBATzy8K+uJNuL5iPI02C98lRTznllHLuueeWFStWzJ2ozZjFVeVdBAgQIECAAIFxCAjmx9FnsyRAgAABAgQIECDQh4Bgvg9l5yBAgAABAgQIEEgvIJhP30ITIECAAAECBAgQIDAYAcH8YFqhEAIECBAgQIAAgSELCOaH3B21ESBAgAABAgQIEMglIJjP1S/VEiBAgAABAgQILJOAYH6Z4J2WAAECBAgQIECAQIUCgvkKm2pKBAgQIECAAAEC3QsI5rs3dUQCBAgQIECAAAECYxUQzI+18+ZNgAABAgQIECCwIAHB/IK4DCZAgAABAgQIECBAYB4BwbzlQYAAAQIECBAgQKCFgGC+BZIhBAgQIECAAAECBAi0EhDMt2IyiAABAgQIECBAYOwCgvmxrwDzJ0CAAAECBAgQINCdgGC+O0tHIkCAAAECBAgQqFhAMF9xc02NAAECBAgQIECAQM8CgvmewZ2OAAECBAgQIEAgp4BgPmffVE2AAAECBAgQIEBgiAKC+SF2RU0ECBAgQIAAAQKDExDMD64lCiJAgAABAgQIECCQVkAwn7Z1CidAgAABAgQIEOhTQDDfp7ZzESBAgAABAgQIEKhbQDBfd3/NjgABAgQIECBAoCMBwXxHkA5DgAABAgQIECBAgEARzFsEBAgQIECAAAECBFoICOZbIBlCgAABAgQIECBAgEArAcF8KyaDCBAgQIAAAQIExi4gmB/7CjB/AgQIECBAgAABAt0JCOa7s3QkAgQIECBAgACBigUE8xU319QIECBAgAABAgQI9CwgmO8Z3OkIECBAgAABAgRyCgjmc/ZN1QQIECBAgAABAgSGKCCYH2JX1ESAAAECBAgQIDA4AcH84FqiIAIECBAgQIAAAQJpBQTzaVuncAIECBAgQIAAgT4FBPN9ajsXAQIECBAgQIAAgboFBPN199fsCBAgQIAAAQIEOhIQzHcE6TAECBAgQIAAAQIECBTBvEVAgAABAgQIECBAoIWAYL4FkiEECBAgQIAAAQIECLQSEMy3YjKIAAECBAgQIEBg7AKC+bGvAPMnQIAAAQIECBAg0J2AYL47S0ciQIAAAQIECBCoWEAwX3FzTY0AAQIECBAgQIBAzwKC+Z7BnY4AAQIECBAgQCCngGA+Z99UTYAAAQIECBAgQGCIAoL5IXZFTQQIECBAgAABAoMTEMwPriUKIkCAAAECBAgQIJBWQDCftnUKJ0CAAAECBAgQ6FNAMN+ntnMRIECAAAECBAgQqFtAMF93f82OAAECBAgQIECgIwHBfEeQDkOAAAECBAgQIECAQBHMWwQECBAgQIAAAQIEWggI5lsgGUKAAAECBAgQIECAQCsBwXwrJoMIECBAgAABAgTGLiCYH/sKMH8CBAgQIECAAAEC3QkI5ruzdCQCBAgQIECAAIGKBQTzFTfX1AgQIECAAAECBAj0LCCY7xnc6QgQIECAAAECBHIKCOZz9k3VBAgQIECAAAECBIYoIJgfYlfURIAAAQIECBAgMDgBwfzgWqIgAgQIECBAgAABAmkFBPNpW6dwAgQIECBAgACBPgUE831qOxcBAgQIECBAgACBugUE83X31+wIECBAgAABAgQ6EhDMdwTpMAQIECBAgAABAgQIFMG8RUCAAAECBAgQIECghYBgvgWSIQQIECBAgAABAgQItBIQzLdiMogAAQIECBAgQGDsAoL5sa8A8ydAgAABAgQIECDQnYBgvjtLRyJAgAABAgQIEKhYQDBfcXNNjQABAgQIECBAgEDPAoL5nsGdjgABAgQIECBAIKeAYD5n31RNgAABAgQIECBAYIgCgvkhdkVNBAgQIECAAAECgxMQzA+uJQoiQIAAAQIECBAgkFZAMJ+2dQonQIAAAQIECBDoU0Aw36e2cxEgQIAAAQIECBCoW0AwX3d/zY4AAQIECBAgQKAjAcF8R5AOQ4AAAQIECBAgQIBAEcxbBAQIECBAgAABAgRaCAjmWyAZQoAAAQIECBAgQIBAKwHBfCsmgwgQIECAAAECBMYuIJgf+wowfwIECBAgQIAAAQLdCQjmu7N0JAIECBAgQIAAgYoFBPMVN9fUCBAgQIAAAQIECPQsIJjvGdzpCBAgQIAAAQIEcgoI5nP2TdUECBAgQIAAAQIEhiggmB9iV9REgAABAgQIECAwOAHB/OBaoiACBAgQIECAAAECaQUE82lbp3ACBAgQIECAAIE+BQTzfWo7FwECBAgQIECAAIG6BQTzdffX7AgQIECAAAECBDoSEMx3BOkwBAgQIECAAAECBAgUwbxFQIAAAQIECBAgQKCFgGC+BZIhBAgQIECAAAECBAi0EhDMt2IyiAABAgQIECBAYOwCgvmxrwDzJ0CAAAECBAgQINCdgGC+O0tHIkCAAAECBAgQqFhAMF9xc02NAAECBAgQIECAQM8CgvmewZ2OAAECBAgQIEAgp4BgPmffVE2AAAECBAgQIEBgiAKC+SF2RU0ECBAgQIAAAQKDExDMD64lCiJAgAABAgQIECCQVkAwn7Z1CidAgAABAgQIEOhTQDDfp7ZzESBAgAABAgQIEKhbQDBfd3/NjgABAgQIECBAoCMBwXxHkA5DgAABAgQIECBAgEARzFsEBAgQIECAAAECBFoICOZbIBlCgAABAgQIECBAgEArAcF8KyaDCBAgQIAAAQIExi4gmB/7CjB/AgQIECBAgAABAt0JCOa7s3QkAgQIECBAgACBigUE8xU319QIECBAgAABAgQI9CwgmO8Z3OkIECBAgAABAgRyCgjmc/ZN1QQIECBAgAABAgSGKCCYH2JX1ESAAAECBAgQIDA4AcH84FqiIAIECBAgQIAAAQJpBQTzaVuncAIECBAgQIAAgT4FBPN9ajsXAQIECBAgQIAAgboFBPN199fsCBAgQIAAAQIEOpJP5fwAACAASURBVBIQzHcE6TAECBAgQIAAAQIECBTBvEVAgAABAgQIECBAoIVAxmD++i23lw0XbylXXndLueOue1rMsv2QvVY8oBy+ep+y5uhV5cBVe7V/o5EECBAgQIAAAQIECAjmrQECBAgQIECAAAECbQSyBfMRyr/2/GvLXXff22Z6ix6zx+67lvNec5BwftGC3kiAAAECBAgQIDBGAXfMj7Hr5kyAAAECBAgQILBggWzB/Nsu2FwuueamBc9zMW941qH7ltevW72Yt3oPAQIECBAgQIAAgVEKCOZH2XaTJkCAAAECBAgQWKhAtmD+uLMv73z7mh2ZxbY2F51zxEJJjSdAgAABAgQIECAwWgHB/Ghbb+IECBAgQIAAAQILEcgWzGerdyG9MJYAAQIECBAgQIBAdgHBfPYOqp8AAQIECBAgQKAXgWxBd7Z6e2mikxAgQIAAAQIECBAYiIBgfiCNUAYBAgQIECBAgMCwBbIF3dnqHXb3VUeAAAECBAgQIECgWwHBfLeejkaAAAECBAgQIFCpQLagO1u9lS4b0yJAgAABAgQIECCwXQHBvIVBgAABAgQIECBAoIVAtqA7W70tWmAIAQIECBAgQIAAgWoEBPPVtNJECBAgQIAAAQIEZimQLejOVu8se+fYBAgQIECAAAECBIYmIJgfWkfUQ4AAAQIECBAgMEiBbEF3tnoH2XRFESBAgAABAgQIEJiRgGB+RrAOS4AAAQIECBAgUJdAtqA7W711rRazIUCAAAECBAgQIDC/gGDeCiFAgAABAgQIECDQQiBb0J2t3hYtMIQAAQIECBAgQIBANQKC+WpaaSIECBAgQIAAAQKzFMgWdGerd5a9c2wCBAgQIECAAAECQxMQzA+tI+ohQIAAAQIECBAYpEC2oDtbvYNsuqIIECBAgAABAgQIzEhAMD8jWIclQIAAAQIECBCoSyBb0J2t3rpWi9kQIECAAAECBAgQmF9AMG+FECBAgAABAgQIEGghkC3ozlZvixYYQoAAAQIECBAgQKAaAcF8Na00EQIECBAgQIAAgVkKZAu6s9U7y945NgECBAgQIECAAIGhCQjmh9YR9RAgQIAAAQIECAxSIFvQna3eQTZdUQQIECBAgAABAgRmJCCYnxGswxIgQIAAAQIECNQlkC3ozlZvXavFbAgQIECAAAECBAjMLyCYt0IIECBAgAABAgQItBDIFnRnq7dFCwwhQIAAAQIECBAgUI2AYL6aVpoIAQIECBAgQIDALAWyBd3Z6p1l7xybAAECBAgQIECAwNAEBPND64h6CBAgQIAAAQIEBimQLejOVu8gm64oAgQIECBAgAABAjMSEMzPCNZhCRAgQIAAAQIE6hLIFnRnq7eu1WI2BAgQIECAAAECBOYXEMxbIQQIECBAgAABAgRaCGQLurPV26IFhhAgQIAAAQIECBCoRkAwX00rTYQAAQIECBAgQGCWAtmC7mz1zrJ3jk2AAAECBAgQIEBgaAKC+aF1RD0ECBAgQIAAAQKDFMgWdGerd5BNVxQBAgQIECBAgACBGQkI5mcE67AECBAgQIAAAQJ1CWQLurPVW9dqMRsCBAgQIECAAAEC8wsI5q0QAgQIECBAgAABAi0EsgXd2ept0QJDCBAgQIAAAQIECFQjIJivppUmQoAAAQIECBAgMEuBbEF3tnpn2TvHJkCAAAECBAgQIDA0AcH80DqiHgIECBAgQIAAgUEKZAu6s9U7yKYrigABAgQIECBAgMCMBATzM4J1WAIECBAgQIAAgboEsgXd2eqta7WYDQECBAgQIECAAIH5BQTzVggBAgQIECBAgACBFgLZgu5s9bZogSEECBAgQIAAAQIEqhEQzFfTShMhQIAAAQIECBCYpUC2oDtbvbPsnWMTIECAAAECBAgQGJqAYH5oHVEPAQIECBAgQIDAIAWyBd3Z6h1k0xVFgAABAgQIECBAYEYCgvkZwTosAQIECBAgQIBAXQLZgu5s9da1WsyGAAECBAgQIECAwPwCgnkrhAABAgQIECBAgEALgWxBd7Z6W7TAEAIECBAgQIAAAQLVCAjmq2mliRAgQIAAAQIECMxSIFvQna3eWfbOsQkQIECAAAECBAgMTUAwP7SOqIcAAQIECBAgQGCQAtmC7mz1DrLpiiJAgAABAgQIECAwIwHB/IxgHZYAAQIECBAgQKAugWxBd7Z661otZkOAAAECBAgQIEBgfgHBvBVCgAABAgQIECBAoIVAtqA7W70tWmAIAQIECBAgQIAAgWoEBPPVtNJECBAgQIAAAQIEZimQLejOVu8se+fYBAgQIECAAAECBIYmIJgfWkfUQ4AAAQIECBAgMEiBbEF3tnoH2XRFESBAgAABAgQIEJiRgGB+RrAOS4AAAQIECBAgUJdAtqA7W711rRazIUCAAAECBAgQIDC/gGDeCiFAgAABAgQIECDQQiBb0J2t3hYtMIQAAQIECBAgQIBANQKC+WpaaSIECBAgQIAAAQKzFMgWdGerd5a9c2wCBAgQIECAAAECQxMQzA+tI+ohQIAAAQIECBAYpEC2oDtbvYNsuqIIECBAgAABAgQIzEhAMD8jWIclQIAAAQIECBCoSyBb0J2t3rpWi9kQIECAAAECBAgQmF9AMG+FECBAgAABAgQIEGghkC3ozlZvixYYQoAAAQIECBAgQKAaAcF8Na00EQIECBAgQIAAgVkKZAu6s9U7y945NgECBAgQIECAAIGhCQjmh9YR9RAgQIAAAQIECAxSIFvQna3eQTZdUQQIECBAgAABAgRmJCCYnxGswxIgQIAAAQIECNQlkC3ozlZvXavFbAgQIECAAAECBAjMLyCYt0IIECBAgAABAgQItBDIFnRnq7dFCwwhQIAAAQIECBAgUI2AYL6aVpoIAQIECBAgQIDALAWyBd3Z6p1l7xybAAECBAgQIECAwNAEBPND64h6CBAgQIAAAQIEBimQLejOVu8gm64oAgQIECBAgAABAjMSEMzPCNZhCRAgQIAAAQIE6hLIFnRnq7eu1WI2BAgQIECAAAECBOYXEMxbIQQIECBAgAABAgRaCGQLurPV26IFhhAgQIAAAQIECBCoRkAwX00rTYQAAQIECBAgQGCWAtmC7mz1zrJ3jk2AAAECBAgQIEBgaAKC+aF1RD0ECBAgQIAAAQKDFMgWdGerd5BNVxQBAgQIECBAgACBGQkI5mcE67AECBAgQIAAAQJ1CWQLurPVW9dqMRsCBAgQIECAAAEC8wsI5q0QAgQIECBAgAABAi0EsgXd2ept0QJDCBAgQIAAAQIECFQjIJivppUmQoAAAQIECBAgMEuBbEF3tnpn2TvHJkCAAAECBAgQIDA0AcH80DqiHgIECBAgQIAAgUEKZAu6s9U7yKYrigABAgQIECBAgMCMBATzM4J1WAIECBAgQIAAgboEsgXd2eqta7WYDQECBAgQIECAAIH5BQTzVggBAgQIECBAgACBFgLZgu5s9bZogSEECBAgQIAAAQIEqhEQzFfTShMhQIAAAQIECBCYpUC2oDtbvbPsnWMTIECAAAECBAgQGJqAYH5oHVEPAQIECBAgQIDAIAWyBd3Z6h1k0xVFgAABAgQIECBAYEYCgvkZwTosAQIECBAgQIBAXQLZgu5s9da1WsyGAAECBAgQIECAwPwCgnkrhAABAgQIECBAgEALgWxBd7Z6W7TAEAIECBAgQIAAAQLVCAjmq2mliRAgQIAAAQIECMxSIFvQna3eWfbOsQkQIECAAAECBAgMTUAwP7SOqIcAAQIECBAgQGCQAtmC7mz1DrLpiiJAgAABAgQIECAwIwHB/IxgHZYAAQIECBAgQKAugWxBd7Z661otZkOAAAECBAgQIEBgfgHBvBVCgAABAgQIECBAoIVAtqA7W70tWmAIAQIECBAgQIAAgWoEBPPVtNJECBAgQIAAAQIEZimQLejOVu8se+fYBAgQIECAAAECBIYmIJgfWkfUQ4AAAQIECBAgMEiBbEF3tnoH2XRFESBAgAABAgQIEJiRgGB+RrAOS4AAAQIECBAgUJdAtqA7W711rRazIUCAAAECBAgQIDC/gGDeCiFAgAABAgQIECDQQiBb0J2t3hYtMIQAAQIECBAgQIBANQKC+WpaaSIECBAgQIAAAQKzFMgWdGerd5a9c2wCBAgQIECAAAECQxMQzA+tI+ohQIAAAQIECBAYpEC2oDtbvYNsuqIIECBAgAABAgQIzEhAMD8jWIclQIAAAQIECBCoSyBb0J2t3rpWi9kQIECAAAECBAgQmF9AMG+FECBAgAABAgQIEGghkC3ozlZvixYYQoAAAQIECBAgQKAaAcF8Na00EQIECBAgQIAAgVkKZAu6s9U7y945NgECBAgQIECAAIGhCQjmh9aRqXq2bt1a1q5dW77whS/M/emFF17Y/Nn0a/PmzWXNmjVl06ZNzR8fc8wxZf369WXlypVzw9qMGTCF0ggQIECAAIHKBa7fcnvZcPGWcuV1t5Q77rqn09nuteIB5fDV+5Q1R68qB67aa9HHzhZ0Z6t30Y3xRgIECBAgQIAAAQIJBQTzA27aW9/61nL00UeXI488sqkywvYTTjihXHrppXN/NgnczzrrrLnAPt63cePGuXC+zZgBMyiNAAECBAgQqFwgQvnXnn9tuevue2c60z1237Wc95qDFh3OZwu6s9U70+Y7OAECBAgQIECAAIGBCQjmB9aQ+cqZ3EG/bt26+4XwW7ZsKeeee25ZsWJF8/Ztx0VQv7MxiRiUSoAAAQIECFQm8LYLNpdLrrmpl1k969B9y+vXrV7UubIF3dnqXVRTvIkAAQIECBAgQIBAUgHBfKLGbXvn+5133lnOOOOMsmrVqvKGN7xhbibTf37mmWfudMz0exNxKJUAAQIECBCoROC4sy/vfPuaHdHEtjYXnXPEouSyBd3Z6l1UU7yJAAECBAgQIECAQFIBwXySxk3C9htuuGFui5rt3UE/mc7kLvkI3U8++eQyfZf9tmOm77afj+Oqq65KoqVMAgQIECBAIJPA6z70017L/T8ve+CizpelzsnkstW7qKZ4EwECBAgQIECAwCgEDjvssOrmKZgfcEsnYfy73/3upsptH+oqmB9w85RGgAABAgQItBbIEiBnqVMw33rpGUiAAAECBAgQIJBEQDCfpFG1ljl5+Otb3vKWZuuavoP5Wl3NiwABAgQIEFhegSxbrmSpc9LNbPUu7yp0dgIECBAgQIDAOAWu33J72XDxlnLldbd0vr1kbCN5+Op9ypqjV5UDV+01TuB5Zu2O+WRLIrao2bhxY7OdzZ577rnT/ePtMZ+swcolQIAAAQIjFMgSIGepUzA/wg+RKRMgQIAAAQIEFiEQofxrz7+23HX3vYt4d/u37LH7ruW81xwknN+GTDDffg0NYuR0ML9y5coy2Ut+ep/4bR8S22bMICanCAIECBAgQGCUAlkC7yx1CuZH+TEyaQIECBAgQIDAggXedsHmcsk1Ny34fYt5w7MO3be8ft3qxby12vcI5gfa2tim5tWvfnV505veVFav/r+LNu6UP+qoo8pkK5vpP7vwwgvL2rVrm3HbhveT9803ZqAMyiJAgAABAgRGIJAl8M5Sp2B+BB8aUyRAgAABAgQIdCBw3NmXd759zY7Kim1tLjrniA6qrucQgvkB93Kyp/x0idPh+uTPJ8H75H+fcsopZfoO+ukAf74xA6ZQGgECBAgQIFCxQJbAO0udgvmKPyymRoAAAQIECBDoUCDb9W2HUx/EoQTzg2iDIggQIECAAAEC4xXI8h8EWeoUzI/3s2TmBAgQIECAAIGFCGS7vl3I3DKMFcxn6JIaCRAgQIAAAQIVC2T5D4IsdQrmK/6wmBoBAgQIECBAoEOBbNe3HU59EIcSzA+iDYogQIAAAQIECIxXIMt/EGSpUzA/3s+SmRMgQIAAAQIEFiKQ7fp2IXPLMFYwn6FLaiRAgAABAgQILFDg+i23lw0XbylXXndL5w90igc3Hb56n7Lm6FXlwFV7LbCyXxye5T8IstQpmF/yknQAAgQIECBAgMAoBLJd39bWFMF8bR01HwIECBAgQGD0AhHKv/b8a8tdd987U4s9dt+1nPeag5Yczmf5D4IsdQrmZ7rsHZwAAQIECBAgUI1AtuvbauD/30QE87V11HwIECBAgACB0Qu87YLN5ZJrburF4VmH7ltev271ks6V5T8IstQpmF/ScvRmAgQIECBAgMBoBLJd39bWGMF8bR01HwIECBAgQGD0AsedfXnn29fsCDW2tbnonCOWZJ7lPwiy1CmYX9Jy9GYCBAgQIECAwGgEsl3f1tYYwXxtHTUfAgQIECBAYPQC2S6ws9SbpU7B/Oh/BAAgQIAAAQIECLQSyHZ922pSiQYJ5hM1S6kECBAgQIAAgTYC2S6ws9SbpU7BfJtPiTEECBAgQIAAAQLZrm9r65hgvraOmg8BAgQIECAweoFsF9hZ6s1Sp2B+9D8CABAgQIAAAQIEWglku75tNalEgwTziZqlVAIECBAgQIBAG4FsF9hZ6s1Sp2C+zafEGAIECBAgQIAAgWzXt7V1TDBfW0fNhwABAgQIEBi9QLYL7Cz1ZqlTMD/6HwEACBAgQIAAAQKtBLJd37aaVKJBgvlEzVIqAQIECBAgQKCNQLYL7Cz1ZqlTMN/mU2IMAQIECBAgQIBAtuvb2jommK+to+ZDgAABAgQIjF4g2wV2lnqz1CmYH/2PAAAECBAgQIAAgVYC2a5vW00q0SDBfKJmKZUAAQIECBAg0EYg2wV2lnqz1CmYb/MpMYYAAQIECBAgQCDb9W1tHRPM19ZR8yFAgAABAgRGL5DtAjtLvVnqFMyP/kcAAAIECBAgQIBAK4Fs17etJpVokGA+UbOUSoAAAQIECBBoI5DtAjtLvVnqFMy3+ZQYQ4AAAQIECBAgkO36traOCeZr66j5ECBAgAABAqMXyHaBnaXeLHUK5kf/IwAAAQIECBAgQKCVQLbr21aTSjRIMJ+oWUolQIAAAQIECLQRyHaBnaXeLHUK5tt8SowhQIAAAQIECBDIdn1bW8cE87V11HwIECBAgACB0Qtku8DOUm+WOgXzo/8RAIAAAQIECBAg0Eog2/Vtq0klGiSYT9QspRIgQIAAAQIE2ghku8DOUm+WOgXzbT4lxhAgQIAAAQIECGS7vq2tY4L52jpqPgQIECBAgMDoBbJdYGepN0udgvnR/wgAQIAAAQIECBBoJZDt+rbVpBINEswnapZSCRAgQIAAAQJtBLJdYGepN0udgvk2nxJjCBAgQIAAAQIEsl3f1tYxwXxtHTUfAgQIECBAYPQC2S6ws9SbpU7B/Oh/BAAgQIAAAQIECLQSyHZ922pSiQYJ5hM1S6kECBAgQIAAgTYC2S6ws9SbpU7BfJtPiTEECBAgQIAAAQLZrm9r65hgvraOmg8BAgQIECAweoFsF9hZ6s1Sp2B+9D8CABAgQIAAAQIEWglku75tNalEgwTziZqlVAIECBAgQIBAG4FsF9hZ6s1Sp2C+zafEGAIECBAgQIAAgWzXt7V1TDBfW0fNhwABAgQIEBi9QLYL7Cz1ZqlTMD/6HwEACBAgQIAAAQKtBLJd37aaVKJBgvlEzVIqAQIECBAgQKCNQLYL7Cz1ZqlTMN/mU2IMAQIECBAgQIBAtuvb2jommK+to+ZDgAABAgQIjF4g2wV2lnqz1CmYH/2PAAA9C1y/5fay4eIt5crrbil33HVPp2ffa8UDyuGr9ylrjl5VDly1V6fHdjACBAgQIJDt+ra2jgnma+uo+RAgQIAAAQKjF8h2gZ2l3ix1CuZH/yMAQI8CEcq/9vxry1133zvTs+6x+67lvNccJJyfqbKDEyBAYHwC2a5va+uQYL62jpoPAQIECBAgMHqBbBfYWerNUqdgfvQ/AgD0KPC2CzaXS665qZczPuvQfcvr163u5VxOQoAAAQLjEMh2fVtbVwTztXXUfAgQIECAAIHRC2S7wM5Sb5Y6BfOj/xEAoEeB486+vPPta3ZUfmxrc9E5R/Q4O6ciQIAAgdoFsl3f1tYPwXxtHTUfAgQIECBAYPQC2S6ws9SbpU7B/Oh/BADoUSDbz4UeaZyKAAECBBII+HtseZskmF9ef2cnQIAAAQIECHQukO0CO0u9WeoUzHf+kXJAAjsUyPZzQSsJECBAgMC0gL/Hlnc9COaX19/ZCRAgQIAAAQKdC2S7wM5Sb5Y6BfOdf6QckIBg3hogQIAAgSoFsl3f1tYEwXxtHTUfAgQIECBAYPQC2S6ws9SbpU7B/Oh/BADoUSDbz4UeaZyKAAECBBII+HtseZskmF9ef2cnQIAAAQIECHQukO0CO0u9WerMHMxfv+X2suHiLeXK627p/IGa8eDMw1fvU9YcvaocuGqvzj93DtidQKZ1kO3nQnddciQCBAgQqEHA32PL20XB/PL6OzsBAgQIECBAoHOBbBfYWerNUmfWYD7C2Neef2256+57O/9MTB9wj913Lee95iDh/EyVF3/wbOsg28+FxXfGOwkQIECgRgF/jy1vVwXzy+vv7AQIECBAgACBzgWyXWBnqTdLnVmD+bddsLlccs1NnX8etnfAZx26b3n9utW9nMtJFiaQbR1k+7mwsG4YTYAAAQK1C/h7bHk7LJhfXn9nJ0CAAAECBAh0LpDtAjtLvVnqzBrMH3f25Z1vX7OjD1dsa3PROUd0/tlzwKULZFsH2X4uLL1DjkCAAAECNQn4e2x5uzn6YP72228vd999d3nwgx9cdtttt+XthrMTIECAAAECBDoQyHaBnaXeLHVmDeaz+XbwUXWI7QhkWwfZ6rXoCBAgQIDAtIC/x5Z3PYwqmP/2t79d/vzP/7zss88+5Y1vfGP5zGc+U04//fRy8803lxe96EXl/PPPLw9/+MOXtyPOToAAAQIECBBYokC2C+ws9WapUzDf7gP0pbcf2W6gUb0K+JzNz23d9rocnYwAAQLVC2T7e7e2howmmL/nnnvKm9/85nLeeeeVj33sY+Wggw4qJ554Yvnyl78819O3v/3t5Ywzzii77LJLbX02HwIECBAgQGBEAtkusLPUm6VOwXy7D7uAs51T36N8zgTzfa855yNAgMCYBbL9vVtbr0YTzG/durWsXbu2RED/oQ99qFx22WXluOOOK6961avKi1/84nLaaaeVJz3pSeW9731v2XvvvWvrs/kQIECAAAECIxLIdoGdpd4sdQrm233YBfPtnPoe5XMmmO97zTkfAQIExiyQ7e/d2no1mmD+lltuKevWrSs/+clPynve857yl3/5l+UjH/lIueiii8qhhx7ahPbxWr9+fVm5cmVtfTYfAgQIECBAYEQC2S6ws9SbpU7BfLsP+5iC+eu33F42XLylXHndLZ0/YDcepHv46n3KmqNXlQNX7dUOf55RPmeC+SUvIgcgQIAAgdYC2f7ebT2xJANHE8z/7Gc/K6973evKueeeO9ea5z//+eV973tfufHGG8uaNWvKwQcfXN7xjnc0D4L1IkCAAAECBAhkFch2gZ2l3ix1CubbfXLHEsxHKP/a868td919bzuYRY7aY/ddy3mvOWjJ4bzPmWB+kUvQ2wgQIEBgEQLZ/t5dxBQH/ZbRBPPRheuuu66cdNJJ5YorrigPe9jDygc+8IFy7LHHlr/4i78oZ599dvPw11e/+tWDbpjiCBAgQIAAAQI7E8h2gZ2l3ix1CuZ39gn5v/9+LMH82y7YXC655qZ2KEsc9axD9y2vX7d6SUfxORPML2kBeTMBAgQILEgg29+7C5pcgsGjCuajH7fddlu59tpry2Me85hywAEHlLiT/uqrry733Xdfs6XNihUrErRNiQQIECBAgACBHQtku8DOUm+WOgXz7X46jCWYP+7syzvfvmZHwrGtzUXnHNGuATsY5XMmmF/SAvJmAgQIEFiQQLa/dxc0uQSDRxfMJ+iJEgkQIECAAAECSxLIdoGdpd4sdQrm2318xhLMW7ezDbqz+bb7dBhFgAABAmMR8PfY8na6ymD+5z//edm0aVP58Y9/vCDd2Fv+kEMOKbvtttuC3mcwAQIECBAgQGBIAtkusLPUm6VOwXy7T6Ngvp3TQkct1dXnbLZfJCy0n8YTIECAQN0C2f7era0bVQbzW7duLWvXri1f+MIXFtSvY445pqxfv76sXLlyQe8zmAABAgQIECAwJIFsF9hZ6s1Sp2C+3adxqQFyu7Ms/yjrdrZBdzbf5V+RKiBAgACBIQn4e2x5u1FlMB/7yP/Zn/1Z2bBhw4J0jz/++PLe97637L333gt6n8EECBAgQIAAgSEJZLvAzlJvljoF8+0+jYL5dk4LHbVUV5+z2X6RsNB+Gk+AAAECdQtk+3u3tm5UGczX1iTzIUCAAAECBAgsRCDbBXaWerPUKZhv92lZaoDc7izLP8q6nW3Qnc13+VekCggQIEBgSAL+Hlvebgjml9ff2QkQIECAAAECnQtku8DOUm+WOgXz7T5Sgvl2TgsdtVRXn7PZfpGw0H4aT4AAAQJ1C2T7e7e2blQZzN95553lwx/+cPnhD3+4oH7tt99+5aUvfWlZsWLFgt5nMAECBAgQIEBgSALZLrCz1JulTsF8u0/jUgPkdmdZ/lHW7WyD7my+y78iVUCAAAECQxLw99jydqPKYN7DX5d3UTk7AQIECBAgsLwC2S6ws9SbpU7BfLvPn2C+ndNCRy3V1edstl8kLLSfxhMgQIBA3QLZ/t6trRtVBvNxx/w555xTvva1ry2oXwcddFB585vfXB70oAct6H0GEyBAgAABAgSGJJDtAjtLvVnqFMy3+zQuNUBud5blH2Xdzjbozua7/CtSBQQIECAwJAF/jy1vN6oM5peX1NkJECBAgAABAssrkO0CO0u9WeoUzLf7/Anm2zktdNRSXX3OZvtFwkL7aTwBAgQI1C2Q7e/diLhTTwAAIABJREFU2roxymD+3nvvLT/60Y9K/HO33XYrD3nIQ8ouu+xSW2/NhwABAgQIEBipQLYL7Cz1ZqlTMN/ug7/UALndWZZ/lHU726A7m+/yr0gVEPj/2Xv/WE2vqux/06EMY4fCcFoljorE4kiwMkjVRtE0Y0yNmDSmwrRMhxhLBCTVllJSWtumtiVEglMcTYCgmEyHMgpWEqKp0doQm9QCsaWSZrQRkAz9ox1GaGkd+uvNfXzP5DA/uta917POvq97f/jn+31h3c9ez2dd61r7Xud4BgIQgMCUCDDH2lajq8X8s88+Wz7zmc+Ua6+9ttx///1HyP/6r/96ueGGG8rWrVvbVoPTIQABCEAAAhCAwAIIqF2wVfJVyZPFvK+JWMz7OI2NinKlz3J/kDC2nsRDAAIQgMC8CajN3blVo6vF/Oc+97lywQUXlIceeuiYOv7cz/1c+fjHP15e9apXza3GfB8IQAACEIAABDojoHbBVslXJU8W876Gjy6Qfae0j0K3uYtuNb7tFUkGEIAABCAwJQLMsbbV6GYx/93vfrdceeWVZdeuXeXCCy8sl156afmxH/ux8uUvf7l84AMfKJ/97GfLNddcU6677rqybt26tlXhdAhAAAIQgAAEIBAgoHbBVslXJU8W877mYTHv4zQ2KsqVPsv9QcLYehIPAQhAAALzJqA2d+dWjW4W84cOHSo7d+4sjzzySLn11lvLK17xiiO13L9/f9m+fXt55StfWT72sY+VF7/4xXOrM98HAhCAAAQgAIGOCKhdsFXyVcmTxbyv2aMLZN8p7aPQbe6iW41ve0WSAQTmTeDBA4+VfXccKPc8cKg8fvjphX7ZjRvWlbO2bCrbt20uZ2zeuNDP5sP6JcAca1v7bhbzBw8eLDt27FimvXfv3rK0tHSE/HP9b23Lw+kQgAAEIAABCEBgPAG1C7ZKvip5spj39QyLeR+nsVFRrvRZ7g8SxtaTeAhAwE9gWMpfuvv+cvjJZ/wPVUSuP/mkcvMlZ7Kcr2DHI8cSUJu7c6thN4v5Rx99tLzzne8sX/jCF8onP/nJ8lM/9VNHavmlL31p+W/Pv/rVr+Y35uemcL4PBCAAAQhAoEMCahdslXxV8mQx72v66ALZd0r7KHSbu+hW49tekWQAgfkSuGnP/nLnvY+syRc8Z+tp5eqdW9bkLA6ZNwHmWNv6drOYf/bZZ5f/vvzll19efuZnfmZ5Sf/yl7+8fO1rXyt/9md/Vj7/+c/zN+bbapHTIQABCEAAAhBYEAG1C7ZKvip5spj3NRKLeR+nsVFRrvRZ7g8SxtaTeAhAwE/gvKvuXvifrznR6cOftbntxrP9yREJgRMQUJu7cytkN4v5oXBf/epXy0UXXVTuuuuuY+r4qle96pjfpJ9bsfk+EIAABCAAAQj0QUDtgq2Sr0qeLOZ9fR5dIPtOaR+FbnMX3Wp82yuSDCAwXwL4wXxrO+dvhm7bVrerxfyA+utf/3r54Ac/WPbs2VO++c1vLtP/jd/4jXLttdeWrVu3tq0Gp0MAAhCAAAQgAIEFEFC7YKvkq5Ini3lfE7GY93EaGxXlSp/l/iBhbD2JhwAE/ATU/Mv/zYicMwF027a63S3mV3APf9rmscceK6eccko56aST2laB0yEAAQhAAAIQgMACCahdsFXyVcmTxbyvmaILZN8p7aPQbe6iW43vQGP4Byr33XGg3PPAoYX/2Y3hz2uctWVT2b5tM/8wZfv2J4M1JqDoB2uMiOMmSADdti1KN4v5b33rW+Wtb31r+cpXvrL8J2vOOOOMtuQ5HQIQgAAEIAABCCQRULtgq+SrkieLeV9jsZj3cRobFeVKn+X+IGFYyl+6+/5y+MlnxpZ2VPz6k08qN19yJsv5UdQIVieg5l/qvMl/MQTQ7WI41n5KN4v5Q4cOlZ07d5bDhw+XT3ziE+X000+vZcZzEIAABCAAgUkT4DfhJl2eNUlO7YKtkq9KnizmfW0WXSD7TmkfhW5zF91qfG/as7/cee8jayLMc7aeVq7euWVNzprCIdy/plCFtjmo+UFbWpw+FQLotm0lulnMD3+65tZbby1vf/vby3vf+97yrne9q6xfv74tfU6HAAQgAAEILJgAvwm3YKCiH6d2wVbJVyVPFvO+xmUx7+M0NirKlT7L/UHCeVfdvfA/X3OijIc/a3PbjWePlZBkPPcvybItPGk1/1o4AD5QkgC6bVu2bhbzK78p/5GPfKT867/+a3nta197zG/Nv/KVryzve9/7yqmnntq2KpwOAQhAAAIQqCTAb8JVgpvZY2oXbJV8VfJkMe9r6OgC2XdK+yh0m7vohm8u3/Yd5MuA+5eP09yj1Pxg7vXg+/kIoFsfp6yobhbzBw8eLDt27Ci33377CVmee+65Ze/evWVpaSmLN58LAQhAAAIQSCXAb8Kl4pX5cLULtkq+KnmymPe1Kot5H6exUVGu9FnuoluN71j9tYrn/tWK/LTOpb+mVQ+y8RFAtz5OWVHdLOafeOKJ5T9l8/DDD5+Q5ebNm8sb3/hG/sRNltr4XAhAAAIQSCfAxSodscQBajpQyVclTxbzvjaNLpB9p7SPQrcsulcTUNND+w7yZQBXH6e5R6GDuVd4nt8P3batazeL+baYOR0CEIAABCCwNgS4WK0N56mfoqYDlXxV8mQx7+tQFvM+TmOjolzpM36QMFZzU4hX0+0UmM0xB3Qwx6rO/zuh27Y17mox/5//+Z/lhhtuKC972cvKddddV0455ZTy6KOPlj/4gz8o3/jGN8qNN95Ytmzp51+Nbys9TocABCAAgQwCXKwyqOp9ppoOVPJVyZPFvK9nowtk3ynto9Ati+7VBNT00L6DfBnA1cdp7lHoYO4Vnuf3Q7dt69rNYv7pp58u119/fbn55pvLnj17ynnnnXeE/D/8wz+U3/zN3yyXXnrp8sJ+3bp1bavC6RCAAAQgAIFKAlysKsHN7DE1Hajkq5Ini3lfQ7OY93EaGxXlSp/xg4SxmptCvJpup8BsjjmggzlWdf7fCd22rXE3i/lDhw6VnTt3lsOHD5dPfOIT5fTTTz9Cfvi7829+85uX/7b8sLTftGlT26pwOgQgAAEIQKCSABerSnAze0xNByr5quTJYt7X0NEFsu+U9lHolkX3agJqemjfQb4M4OrjNPcodDD3Cs/z+6HbtnXtZjF/8ODBsmPHjvI///M/y/8I7Cte8Yoj5L/yla+UCy+8sLzkJS8pe/fuLUtLS22rwukQgAAEIACBSgJcrCrBzewxNR2o5KuSJ4t5X0OzmPdxGhsV5Uqf8YOEsZqbQryabqfAbI45oIM5VnX+3wndtq1xN4v57373u+XKK68su3btWl7CD///mzdvLg899FDZvXt3+ehHP1re9ra3Lf/vGzZsaFsVTocABCAAAQhUEuBiVQluZo+p6UAlX5U8Wcz7Gjq6QPad0j4K3bLoXk1ATQ/tO8iXAVx9nOYehQ7mXuF5fj9027au3SzmB8x33XXX8m/Nf+1rXzuG+ote9KJj/vZ829JwOgQgAAEIQGA8AS5W45nN8Qk1Hajkq5Ini3lfV7OY93EaGxXlSp/xg4SxmptCvJpup8BsjjmggzlWdf7fCd22rXFXi/lnn322/PM///Pyb8t//vOfP0L+5S9/+fI/DDss7Z///Oe3rQinQwACEIAABAIEuFgF4M3oUTUdqOSrkieLeV8zRxfIvlPaR6FbFt2rCajpoX0H+TKAq4/T3KPQwdwrPM/vh27b1rWrxfwK6meeeaYM/xjsV7/61fIDP/AD5fu///vLC17wgraV4HQIQAACEIDAAghwsVoAxBl8hJoOVPJVyZPFvK+JWcz7OI2NinKlz/hBwljNTSFeTbdTYDbHHNDBHKs6/++EbtvWuMvF/ID8qaeeKo8++mgZlvTDn7FhMd9WiJwOAQhAAAKLIcDFajEc1T9FTQcq+arkyWLe18HRBbLvlPZR6JZF92oCanpo30G+DODq4zT3KHQw9wrP8/uh27Z1nfVi/lvf+la57bbbyqmnnlre8IY3lPXr1y/T/vKXv7z8D70Of3N++M+WLVvKzTffXM4999zyvOc9r21FOB0CEIAABCAQIMDFKgBvRo+q6UAlX5U8Wcz7mpnFvI/T2KgoV/qMHySM1dwU4tV0OwVmc8wBHcyxqvP/Tui2bY1nvZj/0z/903LJJZcsL91/7/d+b3np/vDDDy8v5YeF/er/DH9n/lOf+lQ566yz2laE0yEAAQhAAAIBAlysAvBm9KiaDlTyVcmTxbyvmaMLZN8p7aPQLYvu1QTU9NC+g3wZwNXHae5R6GDuFZ7n90O3bes628X88Gdq3vnOd5YvfelLZd++fcu/FT/858///M/LW9/61uU/X3P11VeXbdu2lVtvvbXs2rWrXHPNNeW6664r69ata1sVTocABCAAAQhUEuBiVQluZo+p6UAlX5U8Wcz7GprFvI/T2KgoV/qMHySM1dwU4tV0OwVmc8wBHcyxqvP/Tui2bY1nu5g/ePBg2bFjxzLdvXv3lqWlpeV/8PXiiy9e/m35t7zlLWX37t3Lf+bmK1/5SrnwwgvLD//wD5ePfexj5cUvfnHbqnA6BCAAAQhAoJIAF6tKcDN7TE0HKvmq5Mli3tfQ0QWy75T2UeiWRfdqAmp6aN9Bvgzg6uM09yh0MPcKz/P7odu2dZ3tYn74+/LDb8YPf0/+k5/8ZDnzzDOXF/Q7d+5c/m35YTn/y7/8y8v0j7fEb1sWTocABCAAAQjUEeBiVcdtbk+p6UAlX5U8Wcz7OprFvI/T2KgoV/qMHySM1dwU4tV0OwVmc8wBHcyxqvP/Tui2bY1nu5h/9tlnl/88zeWXX15e+tKXlh//8R9fXtIPf+LmjW98Y/nIRz5SNm3atEz/wQcfLBdccEF5xStewW/Mt9Ujp0MAAhCAQJAAF6sgwJk8rqYDlXxV8mQx72vk6ALZd0r7KHTLons1ATU9tO8gXwZw9XGaexQ6mHuF5/n90G3bus52MT9g/drXvlZ+67d+q9x5551HKA9/a/6jH/1o+aVf+qUj/93f/M3flPPPP5+/Md9Wi5wOAQhAAAILIMDFagEQZ/ARajpQyVclTxbzviZmMe/jNDYqypU+4wcJYzU3hXg13U6B2RxzQAdzrOr8vxO6bVvjWS/mB7TDn6n527/92+Xl/PBb88OfsvnRH/3RI9SH36B/xzveUb7whS8s/6mb173udW0rwukQgAAEIACBAAEuVgF4M3pUTQcq+arkyWLe18zRBbLvlPZR6JZF92oCanpo30G+DODq4zT3KHQw9wrP8/uh27Z1nf1ivi1eTocABCAAAQisLQEuVmvLe6qnqelAJV+VPFnM+zqTxbyP09ioKFf6jB8kjNXcFOLVdDsFZnPMAR3Msarz/07otm2NWcy35c/pEIAABCAAgYUS4GK1UJyyH6amA5V8VfJkMe9r3egC2XdK+yh0y6J7NQE1PbTvIF8GcPVxmnsUOph7hef5/dBt27qymG/Ln9MhAAEIQAACCyXAxWqhOGU/TE0HKvmq5Mli3te6LOZ9nMZGRbnSZ/wgYazmphCvptspMJtjDuhgjlWd/3dCt21rzGK+LX9OhwAEIAABCCyUABerheKU/TA1Hajkq5Ini3lf60YXyL5T2kehWxbdqwmo6aF9B/kygKuP09yj0MHcKzzP74du29aVxXxb/pwOAQhAAAIQWCgBLlYLxSn7YWo6UMlXJU8W877WZTHv4zQ2KsqVPuMHCWM1N4V4Nd1Ogdkcc0AHc6zq/L8Tum1bYxbzbflzOgQgAAEIQGChBLhYLRSn7Iep6UAlX5U8Wcz7Wje6QPad0j4K3bLoXk1ATQ/tO8iXAVx9nOYehQ7mXuF5fj9027aus1zMP/HEE+XWW28tDz/88Ci6p59+ernwwgvLhg0bRj1HMAQgAAEIQGAqBLhYTaUSbfNQ04FKvip5spj39R+LeR+nsVFRrvQZP0gYq7kpxKvpdgrM5pgDOphjVef/ndBt2xrPcjF/8ODBsmPHjnL77bePonvuueeWvXv3lqWlpVHPEQwBCEAAAhCYCgEuVlOpRNs81HSgkq9Knizmff0XXSD7TmkfhW5ZdK8moKaH9h3ky0CR64MHHiv77jhQ7nngUHn88NO+L+qM2rhhXTlry6ayfdvmcsbmjc6n9MMUdaBPnW8QJYBuowRjz89yMT/8xvyNN95YvvCFL4yic+aZZ5brr7++nHLKKaOeIxgCEIAABCAwFQJcrKZSibZ5qOlAJV+VPFnM+/qPxbyP09ioKFf6jB8kjNXcFOLVdDss5S/dfX85/OQzqfjWn3xSufmSM7tZzqvpILX4fLgMAXTbtlSzXMy3RcrpEIAABCAAgXYEuFi1Yz+lk9V0oJKvSp4s5n3dGF0g+05pH4VuWXSvJqCmh/Yd5MtAjetNe/aXO+99xPflglHnbD2tXL1zS/BTNB5X04EGVbLMJoBuswk/9+ezmG/Ln9MhAAEIQAACCyXAxWqhOGU/TE0HKvmq5Mli3te6LOZ9nMZGRbnSZ/wgYazmphCvptvzrrp74X++5kR1GP6szW03nj2FMqXnoKaDdCAcIEEA3bYtU1eL+cOHD5fPfvaz5ZZbbimPP/74MeRf+cpXlve9733l1FNPbVsVTocABCAAAQhUEuBiVQluZo+p6UAlX5U8Wcz7Gjq6QPad0j4K3bLoXk1ATQ/tO8iXgRpXtXx9VWgfBdf2NSCD8QTQ7Xhmi3yiq8X88A+7XnTRRSfkxz/+ukhp8VkQgAAEINCCABerFtSnd6aaDlTyVcmTxbyvJ1nM+ziNjYpypc/4QcJYzU0hHt3m6nYKNfbkoKYDz3ciZv4E0G3bGnezmB9+Q/73f//3y759+8r27dvLXXfdtUz+TW96U7nvvvvK/v37y8c//vHysz/7s+V5z3te26pwOgQgAAEIQKCSABerSnAze0xNByr5quTJYt7X0NEFsu+U9lHoNndhCN9cvu07yJcBOkAHAwE1HfjUTdTcCaDbthXuZjF/8ODBsmPHjvL000+XP/mTPymXXXbZMvnht+gPHDhQLrjggvKrv/qr5f3vf395wQte0LYqnA4BCEAAAhCoJMDFqhLczB5T04FKvip5spj3NTSLeR+nsVFRrvRZ7oJTje9Y/bWKV+Oqlm+ruo49F65jiRE/BQLotm0VulvMD7h37969vJj/zne+s7yYX79+/fLSfmVRv7S01LYqnA4BCEAAAhCoJMDFqhLczB5T04FKvip5spj3NXR0gew7pX0UumXRvZqAmh7ad5AvAzWuavn6qtA+Cq7ta0AG4wmg2/HMFvlEN4v5lT9l82//9m/Lf7Lmwx/+cNmzZ0+5/vrry0te8pJy9dVXl5/+6Z9e/u82bdq0SMZ8FgQgAAEIQGDNCHCxWjPUkz5ITQcq+arkyWLe154s5n2cxkZFudJn/CBhrOamEI9uc3U7hRp7clDTgec7ETN/Aui2bY27Wcw/++yzZdeuXeXyyy8vn/nMZ8pTTz1Vzj///O+hf80115TrrruurFu3rm1VOB0CEIAABCBQSYCLVSW4mT2mpgOVfFXyZDHva+joAtl3SvsodJu7MIRvLt/2HeTLAB2gg4GAmg586iZq7gTQbdsKd7OYHzB//etfL5/61KeW/4HXrVu3Lv89+Q996EPl0UcfLb/927+9/P8+/fTT21aE0yEAAQhAAAIBAlysAvBm9KiaDlTyVcmTxbyvmVnM+ziNjYpypc9yF5xqfMfqr1W8Gle1fFvVdey5cB1LjPgpEEC3bavQ1WL+eKiH35wffpv+5JNPblsJTocABCAAAQgsgAAXqwVAnMFHqOlAJV+VPFnM+5o4ukD2ndI+Ct2y6F5NQE0P7TvIl4EaV7V8fVVoHwXX9jUgg/EE0O14Zot8opvF/Le//e1y1VVXLbN73/veV0499dQjHP/rv/6rvPe97y2/+Iu/WN7xjnfwp2wWqTA+CwIQgAAE1pQAF6s1xT3Zw9R0oJKvSp4s5n2tyWLex2lsVJQrfcYPEsZqbgrx6DZXt1OosScHNR14vhMx8yeAbtvWuJvF/MGDB8uOHTuWae/du7csLS0dIb/yvz3/+c/nH39tq0dOhwAEIACBIAEuVkGAM3lcTQcq+arkyWLe18jRBbLvlPZR6DZ3YQjfPL4PHnis7LvjQLnngUPl8cNPL7SZNm5YV87asqls37a5nLF5Y/iz0UGeDsLFWcMPUNPBGqLhqAkTQLdtizP7xfzhw4fLX//1X5cHH3yw/NVf/dUy7Te96U1lw4YNR8g/9NBD5S/+4i/Kz//8zx+ztG9bHk6HAAQgAAEIjCPAxWocr7lGq+lAJV+VPFnM+zqbxbyP09ioKFf6LHfBqcJ3WMpfuvv+cvjJZ8ZKcFT8+pNPKjdfcmZ4Oa/CVXU+jCpqw2A1HTRExdETIoBu2xZj9ov5ld+Gv/32203S73nPe8oNN9xQXvCCF5ixBEAAAhCAAASmSICL1RSrsvY5qelAJV+VPFUXL2p8176z605U40q+LOYHAjft2V/uvPeROtGPfOqcraeVq3duGfnU94aj21zdhoqzhg+r6WAN0XDUhAmg27bFmf1ifvjb8r/zO79T9u3bd0LSr33ta8uv/MqvlMsuu6y87GUva1sRTocABCAAAQgECHCxCsCb0aNqOlDJVyVPFvO+Zo7+ZrfvlPZR6DZ3YQjfHL7nXXX3wv98zYkyHf6szW03nh1qVnSQo4NQURo8rKaDBog4coIE0G3bosx+Mb+C97n+xnzbEnA6BCAAAQhAYHEEuFgtjqXyJ6npQCVflTxZzPu6l8W8j9PYqChX+ix3wanCVyVP/NbnEFFf8J3SPkpNt+2JkcEUCKDbtlXoZjH/zDPPlH//939fpv2TP/mT5aSTTmpLntMhAAEIQAACCQS4WCVAFfxINR2o5KuSJ4siX9OyKPJxGhsV5UqfsZgfCKADdDDWe6YQr6bbKTAjh/YE0G3bGnSzmF/BPPzm/Kc//eny93//9+Xxxx8vL33pS5f/Mdhf+7VfK+vXr29bDU6HAAQgAAEIBAlwsQoCnMnjajpQyVclTxbzvkaOLpB9p7SPQrcsOFcTUNGDSp74rc/j8Fsfp7FRvXAdy4X4cQTU/Hbct5t+dFeL+a9//evl7W9/e/m7v/u7Yyrzu7/7u+WP/uiPyimnnDL9qpEhBCAAAQhA4AQEuFghjYGAmg5U8lXJk0WRzwd6WWigWxbzLOZtT4j6AX2W22d2BacRoaaDaVAji9YE0G3bCnSzmH/22WfLrl27yuWXX778W/JveMMbyqtf/epy3333lc9+9rPl0UcfLR/72MfKxRdf3LYinA4BCEAAAhAIEOBiFYA3o0fVdKCSr0qeLOZ9zRxdxPlOaR+FbnMXhvDN4QvXHK6q86G9k/oyUNOt71sRNXcC6LZthbtZzA+L93e+853lH//xH8stt9xStm3btkx+WNj/0z/9U3nLW96yvKz/0Ic+VL7v+76vbVU4HQIQgAAEIFBJgItVJbiZPaamA5V8VfJUXbyo8VWxDTWu5MtCdiCADtCBiseuzlNNt4qMyXnxBNDt4pmO+cRuFvPD35bfsWPHMpu9e/eWpaWlI5wefvjh8uY3v7msW7fumP9tDExiIQABCEAAAq0JcLFqXYFpnK+mA5V8VfJkMe/rQ35j3sdpbFSUK33GQpbFvN11vfWZTWQaEWr+NVB78MBjZd8dB8o9Dxwqjx9+eqEgN25YV87asqls37a5nLF540I/mw9bHAFF3S7u27f/pG4W84cOHSo7d+4s3/nOd5aX7z/4gz94hP43vvGN5aX98I+/Hr20b18iMoAABCAAAQj4CXCx8rOac6SaDlTyVcmTxbyvu6OLLd8p7aPQLYvu1QRU9KCSJ37r8zj81sdpbFSU67CUv3T3/eXwk8+MPXpU/PqTTyo3X3Imy/lR1NYuWM1v147M2pzUzWL+u9/9brnyyiuX/878ddddV971rneVU089tXz7298uf/zHf1yuv/76MvwDsB/84AfLC1/4wrWhzykQgAAEIACBBRPgYrVgoKIfp6YDlXxV8mRR5Gvc6ELDd0r7KHTLYp7FvN2HUT+gz3L7zK7gNCLUdHDTnv3lznsfWRN452w9rVy9c8uanMUh4wio6Xbct5t+dDeL+aEUn/vc58oFF1xQHnrooWMq86IXvajs2bOnnHfeedOvGhlCAAIQgAAETkCAixXSGAio6UAlX5U8Wcz7fCC6iPOd0j4K3eYuDOGbwxeuOVxV50N7J/VloKbb8666e+F/vuZEpIY/a3PbjWf7QBK1pgTUdLumcNbgsNku5od/1HX4bfjhP8Nvxj/vec8rTz311PKfqhl+W/6b3/zmEbzDUv4973lPufzyy8uGDRvWADtHQAACEIAABHIIcLHK4ar2qWo6UMlXJU/VxYsaXxVfUONKvixkBwLoAB2oeOzqPNFtrm4VNaGQs5puFZiOyXG2i/nn+sdeh4X9fffdV/7jP/6j/MiP/Ej5iZ/4ifJDP/RDy8t7/gMBCEAAAhBQJsDFSrl6i8tdTQcq+arkyWLe10v8xryP09ioKFf6LHexpcJXJU/81ucQUV/wndI+Ct3m+lf7Cs8zAzXdzq0KXS7m51ZEvg8EIAABCEBA9cWQyuUQULtgq+SrkqeqH6jxzenexX+qGlfyzV1sqfBVyRO/9XkWi3kfp7FRUa5qfTaWD/E+AujAxykrisV8Flk+FwIQgAAEINCAABerBtAneKSaDlTyVcmTRZGvKaMLDd8p7aPQLYvu1QRU9KCSJ37r8zj81sdpbFSUq1qfjeVDvI8AOvBxyoqa/WL+v//7v8ub3vQm19+O37x5c3njG99Y1q9fn8Wbz4UABCAAAQikEuBilYpX5sPVdKCSr0qeLIp8rRpdaPhOaR+FblnMs5iXgRTbAAAgAElEQVS3+zDqB/RZbp/ZFZxGBDpAB9NQ4rgs1HQ77ttNP3r2i/nbb7/dXYVzzz13+R+HXVpacj9DIAQgAAEIQGBKBLhYTaka7XJR04FKvip5spj39V50Eec7pX0Uus1dFME3hy9cc7iqzof2TurLAN3m6tZXBaLGElDT7djvN/V4FvOrKrR9+/by0Y9+tJx66qlTrxv5QQACEIAABI5LgIsVwhgIqOlAJV+VPFUXL2p8VdxGjSv55i62VPiq5Inf+pyQH4T6OI2NinJV67OxfIj3EUAHPk5ZUbNfzA/g+C34LPnwuRCAAAQgMDUCXKymVpE2+ajpQCVflTxZFPn6LrrQ8J3SPgrdsuheTUBFDyp54rc+j8NvfZzGRkW5qvXZWD7E+wigAx+nrCgW81lk+VwIQAACEIBAAwJcrBpAn+CRajpQyVclTxZFvqaMLjR8p7SPQrcs5lnM230Y9QP6LLfP7ApOIwIdoINpKHFcFmq6Hfftph/NYn76NSJDCEAAAhCAgJsAFys3qlkHqulAJV+VPFnM+9o7uojzndI+Ct3mLorgm8MXrjlcVedDeyf1ZYBuc3XrqwJRYwmo6Xbs95t6/GwX80899VS57777lvm/5jWvKc9//vOnXgvygwAEIAABCIQJcLEKI5zFB6jpQCVflTxVFy9qfFXMQo0r+eYutlT4quSJ3/qckB+E+jiNjYpyVeuzsXyI9xFABz5OWVGzXcxnAeNzIQABCEAAAlMmwMVqytVZu9zUdKCSr0qeLIp8vRZdaPhOaR+Fbll0ryagogeVPPFbn8fhtz5OY6OiXNX6bCwf4n0E0IGPU1YUi/kssnwuBCAAAQhAoAEBLlYNoE/wSDUdqOSrkieLIl9TRhcavlPaR6FbFvMs5u0+jPoBfZbbZ3YFpxGBDtDBNJQ4Lgs13Y77dtOPZjE//RqRIQQgAAEIQMBNgIuVG9WsA9V0oJKvSp4s5n3tHV3E+U5pH4VucxdF8M3hC9ccrqrzob2T+jJAt7m69VWBqLEE1HQ79vtNPZ7F/IQrdPDgwbJjx45y++23H8nyX/7lX8ov/MIvfE/W+/fvL9u3bz/yN/XPPffcsnfv3rK0tHQkzhMzYRSkBgEIQAACTgJcrJygZh6mpgOVfFXyVF28qPFVsRE1ruSbu9hS4auSJ37rc0J+EOrjNDYqylWtz8byId5HAB34OGVFsZjPIruAz73hhhvKtm3bjizih//3tddeW1Yv51cW7ldcccXyEn/4zxB31113HVnOe2IWkC4fAQEIQAACEyDAxWoCRZhACmo6UMlXJU8WRb4mjC40fKe0j0K3LLpXE1DRg0qe+K3P4/BbH6exUVGuan02lg/xPgLowMcpK4rFfBbZhM9dWbCff/755ZprrjmyhD9w4EDZtWtX2bBhw/J/t/Kb9jt37lxe1g+LeismIV0+EgIQgAAEGhDgYtUA+gSPVNOBSr4qebIo8jVldKHhO6V9FLplMc9i3u7DqB/QZ7l9ZldwGhHoAB1MQ4njslDT7bhvN/1oFvPTr9GRDI9ezD/xxBPlsssuK5s3bz6yqB+CV//37373u82YlSW/EApShQAEIACBExDgYoU0BgJqOlDJVyVPFvM+H4gu4nyntI9Ct7mLIvjm8IVrDlfV+dDeSX0ZoNtc3fqqQNRYAmq6Hfv9ph7PYn7qFVqV3/DnaV7/+tcf+VM2R/9m/OqvsvJb8sPS/eKLLy4rvz1/vJjVv23/XDi++MUvCtEiVQhAAAJ9ErjyE/+7pl/8/W9+4Zqex2E+Amo6UMlXJc8VlZDvc/dLL/6FDnJ1AN8cvnDN4ao6H3y3n/ZR6DZXt+0rPM8MlHT7ute9bnZFYDEvUtKV34If0l1ZpLOYFykeaUIAAhBYQwJKF6s1xNLdUWo6UMlXJU/VxYsaXxVjUeNKvrmLLRW+Knnitz4n5AehPk5jo6Jc1fpsLB/ifQSUdMBi3ldTohIIDL8B/+lPf7rs27evbNmyZfmEtV7MR7/WgwceK/vuOFDueeBQefzw09GP+57nN25YV87asqls37a5nLF540I+Wy3fhXxpPgQCEJAnwP8ponwJF/IF1HSgkq9KnisiIt/nbif+lM1C7OaYD4lyRbe5ulXhq5Infuvzkagv+E5pH4Vuc/2rfYXnmYGabudWBX5jXqCiw1L+2muvPfInbFZSVvob88OS+9Ld95fDTz6TSnz9ySeVmy85M7ycV8s3FSofDgEISBHgYiVVrrRk1XSgkq9KniyKfK3FosjHaWxUlCt9lrvYUuGrkid+63OIqC/4TmkfhW5z/at9heeZgZpu51YFFvMTr+jevXvLRRdddMxSfiXtlb8lv/rvxK/8I7FXXHFF2bFjR/HEZGO4ac/+cue9j2Qfs/z552w9rVy98//+rwpq/6OWb+335DkIQGB+BLhYza+mNd9ITQcq+arkyaLI1zUsinycxkZFudJnuYstFb4qeeK3PoeI+oLvlPZR6DbXv9pXeJ4ZqOl2blVgMT/hilpL+SH1lX8Q9pZbbllewg//GRbxw38/PL+0tOSKycZw3lV3L/zP15wo5+HP2tx249mhr6SWb+jL8jAEIDArAlysZlXO6i+jpgOVfFXyZFHkax0WRT5OY6OiXOmz3MWWCl+VPPFbn0NEfcF3SvsodJvrX+0rPM8M1HQ7tyqwmJ9oRVf+fvztt99+TIavec1rvudvza8s51cC3/a2tx35B2JX/jtPTCYKtUZXyzezdnw2BCCgRQD/0qpXVrZqOlDJVyVPFkW+zmJR5OM0NirKlT7LXWyp8FXJE7/1OUTUF3yntI9Ct7n+1b7C88xATbdzqwKL+blVdKLfR63R1fKdaNlJCwIQaEAA/2oAfYJHqulAJV+VPFkU+ZqSRZGP09ioKFf6LHexpcJXJU/81ucQUV/wndI+Ct3m+lf7Cs8zAzXdzq0KLObnVtGJfh+1RlfLd6JlJy0IQKABAfyrAfQJHqmmA5V8VfJkUeRrShZFPk5jo6Jc6bPcxZYKX5U88VufQ0R9wXdK+yh0m+tf7Ss8zwzUdDu3KrCYn1tFJ/p91BpdLd+Jlp20IACBBgTwrwbQJ3ikmg5U8lXJk0WRrylZFPk4jY2KcqXPchdbKnxV8sRvfQ4R9QXfKe2j0G2uf7Wv8DwzUNPt3KrAYn5uFZ3o91FrdLV8J1p20oIABBoQwL8aQJ/gkWo6UMlXJU8WRb6mZFHk4zQ2KsqVPstdbKnwVckTv/U5RNQXfKe0j0K3uf7VvsLzzEBNt3OrAov5uVV0ot9HrdHV8p1o2UkLAhBoQAD/agB9gkeq6UAlX5U8WRT5mpJFkY/T2KgoV/osd7GlwlclT/zW5xBRX/Cd0j4K3eb6V/sKzzMDNd3OrQos5udW0Yl+H7VGV8t3omUnLQhAoAEB/KsB9AkeqaYDlXxV8mRR5GtKFkU+TmOjolzps9zFlgpflTzxW59DRH3Bd0r7KHSb61/tKzzPDNR0O7cqsJifW0Un+n3UGl0t34mWnbQgAIEGBPCvBtAneKSaDlTyVcmTRZGvKVkU+TiNjYpypc9yF1sqfFXyxG99DhH1Bd8p7aPQba5/ta/wPDNQ0+3cqsBifm4Vnej3UWt0tXwnWnbSggAEGhDAvxpAn+CRajpQyVclTxZFvqZkUeTjNDYqypU+y11sqfBVyRO/9TlE1Bd8p7SPQre5/tW+wvPMQE23c6sCi/m5VXSi30et0dXynWjZSQsCEGhAAP9qAH2CR6rpQCVflTxZFPmakkWRj9PYqChX+ix3saXCVyVP/NbnEFFf8J3SPgrd5vpX+wrPMwM13c6tCizm51bRiX4ftUZXy3eiZSctCJyQwIMHHiv77jhQ7nngUHn88NMLJbVxw7py1pZNZfu2zeWMzRsX+tkKH4Z/KVQpP0c1Hajkq5IniyJfj7Eo8nEaGxXlSp/lLrZU+Krkid/6HCLqC75T2keh21z/al/heWagptu5VYHF/NwqOtHvo9boavlOtOykBYHjEhiW8pfuvr8cfvKZVELrTz6p3HzJmd0t5/GvVFnJfLiaDlTyVcmTRZGvVVkU+TiNjYpypc9yF1sqfFXyxG99DhH1Bd8p7aPQba5/ta/wPDNQ0+3cqsBifm4Vnej3UWt0tXwnWnbSgsBxCdy0Z3+5895H1oTOOVtPK1fv3LImZ03lEPxrKpVom4eaDlTyVcmTRZGv/1gU+TiNjYpypc9yF1sqfFXyxG99DhH1Bd8p7aPQba5/ta/wPDNQ0+3cqsBifm4Vnej3UWt0tXwnWnbSgsBxCZx31d0L//M1J0I9/Fmb2248u6tK4F9dlfuEX1ZNByr5quTJosjnAyyKfJzGRkW50me5iy0Vvip54rc+h4j6gu+U9lHoNte/2ld4nhmo6XZuVWAxP7eKTvT7qDW6Wr4TLTtpQeC4BOivXGHAN5evyqer6UAlX5U8WRT5OpVFkY/T2KgoV/osd7GlwlclT/zW5xBRX/Cd0j4K3eb6V/sKzzMDNd3OrQos5udW0Yl+H7VGV8t3omUnLQiwmG+gAfyrAfQJHqmmA5V8VfJkUeRrShZFPk5jo6Jc6bPcxZYKX5U88VufQ0R9wXdK+yh0m+tf7Ss8zwzUdDu3KrCYn1tFJ/p91BpdLd+Jlv24aQ3/8Oe+Ow6Uex44tPA/ZzL82ZKztmwq27dt7u4f/FTSAP2VWy345vJV+XQ1Hajkq5IniyJfp7Io8nEaGxXlSp/lLrZU+Krkid/6HCLqC75T2keh21z/al/heWagptu5VYHF/NwqOtHvo9boavlOtOzHpDUs5S/dfX85/OQzqSmvP/mkcvMlZ7KcT6Vc/+H0Vz07z5Pw9VCaf4yaDlTyVcmTRZGvx1kU+TiNjYpypc9yF1sqfFXyxG99DhH1Bd8p7aPQba5/ta/wPDNQ0+3cqsBifm4Vnej3UWt0tXwnWvZj0rppz/5y572PrEm652w9rVy9c8uanMUh4wjQX+N4jY2G71hi84xX04FKvip5sijy9TWLIh+nsVFRrvRZ7mJLha9KnvitzyGivuA7pX0Uus31r/YVnmcGarqdWxVYzM+tohP9PmqNrpbvRMt+TFrnXXX3wv98zYm++/BnbW678WwVNF3lSX/llhu+uXxVPl1NByr5quTJosjXqSyKfJzGRkW50me5iy0Vvip54rc+h4j6gu+U9lHoNte/2ld4nhmo6XZuVWAxP7eKTvT7qDW6Wr4TLfsxacFVpVK5eaID+OYS4NMHAmp9ppKvSp4sinw+wKLIx2lsVJQrfZa72FLhq5InfutziKgv+E5pH4Vuc/2rfYXnmYGabudWBRbzc6voRL+PWqOr5TvRsrOYVynMGudJf+UCh28uX5VPV9OBSr4qebIo8nUqiyIfp7FRUa70We5iS4WvSp74rc8hor7gO6V9FLrN9a/2FZ5nBmq6nVsVWMzPraIT/T5qja6W70TLzmJepTBrnCf9lQscvrl8VT5dTQcq+arkyaLI16ksinycxkZFudJnuYstFb4qeeK3PoeI+oLvlPZR6DbXv9pXeJ4ZqOl2blVgMT+3ik70+6g1ulq+Ey07i3mVwqxxnvRXLnD45vJV+XQ1Hajkq5IniyJfp7Io8nEaGxXlSp/lLrZU+Krkid/6HCLqC75T2keh21z/al/heWagptu5VYHF/NwqOtHvo9boavlOtOws5lUKs8Z50l+5wOGby1fl09V0oJKvSp4sinydyqLIx2lsVJQrfZa72FLhq5InfutziKgv+E5pH4Vuc/1r+PQHDzxW9t1xoNzzwKHy+OGnF1r0jRvWlbO2bCrbt20uZ2zeuNDPnvKHqel2yixrcmMxX0ONZ0YTUGt0tXxHF6TRA3BtBH5ix6KD3ILAN5evyqer6UAlX5U8WRT5OpVFkY/T2KgoV/osd7GlwlclT/zW5xBRX/Cd0j4K3eb617CUv3T3/eXwk8+kFnv9ySeVmy85s5vlvJpuU4vf4MNZzDeA3uORao2ulq+KphS58hP5xatLUQeLp5D3ifDNY6v0yWo6UMlXJU8WRb5uZVHk4zQ2KsqVPstdbKnwVckTv/U5RNQXfKe0j0K3uf5105795c57H1mTQp+z9bRy9c4ta3JW60PUdNua16LPZzG/aKJ83nEJqDW6Wr4qslPjyk/kc5SlpoMcCnmfCt88tkqfrKYDlXxV8mRR5OtWFkU+TmOjolzps9zFlgpflTzxW59DRH3Bd0r7KHSb61/nXXX3wv98zYkyHv6szW03nt1eVGuQgZpu1wDJmh7BYn5Ncfd7mFqjq+Wroiw1rvxEPkdZajrIoZD3qfDNY6v0yWo6UMlXJU8WRb5uZVHk4zQ2KsqVPstdbKnwVckTv/U5RNQXfKe0j0K3+Fd7FY7PQE2347/htJ9gMT/t+swmO7VGV8tXRShqXPmJfI6y1HSQQyHvU+Gbx1bpk9V0oJKvSp4sinzdyqLIx2lsVJQrfcZiayCADtDBWO+ZQjy6RbdT0OHYHNR0O/b7TT2exfzUKzST/NQaXS1fFZmocVXLFx0cn0B0QaDCVXURp8ZXJV81/1LJVyVPVT9Q44sf5MxdNR2Qb84iDq45XFXnA36L3yr+wA7d5uhWhas3TxbzXlLEhQhwscq9WIWKs4YPowN0wIUqv+HU+iyfSJ8nqOlAJV+VPFUXL2p8VdxFjSv55t4XVfiq5Inf+pywl1+UQbf4l68jphWlpttp0Ytnw2I+zpBPcBBQa3S1fB0lmESIGle1fCdRZEcSilyHfwh43x0Hyj0PHFr4Pzg0/MNCZ23ZVLZv21zO2LzRQfC5QxT5hr80H3AMATUdqOSrkieLIp8psCjycRobFeVKn7HYUvxFDnSbq9uxPtQqHh3k6kCNbysdjj0XrmOJLTaexfxiefJpJyCg1uhq+aoIT42rWr7o4PgEoguCYSl/6e77y+Enn0lFvP7kk8rNl5wZXs6j29QyyXy4mg5U8lXJk8W8r1Wj88F3SvsodMuiaDUBFT2o5Inf+jwOv/VxGhsV5Uqf5c6HsfVsFa+mg1acss5lMZ9Fls/9HgJqja6Wr4rc1Liq5YsOchbzN+3ZX+6895E1wXvO1tPK1Tu3hM5CtyF8s3lYTQcq+arkyaLI18rRhYbvlPZR6DZ38QLfHL5wzeGqOh/aO6kvA3SLbn1KmVaUmm6nRS+eDYv5OEM+wUFArdHV8nWUYBIhalzV8p1EkR1JqHE976q7F/7na06EafizNrfdeLaD4olD1PiGviwPn5CAmg5U8lXJU3XxosZXxYLUuJIvi62BADpAByoeuzpPdItu0a1NoJdfjLBJ/F8Ei3kvKeJCBBhQuQMqVJw1fBgdoANetOyGi15U1PrMJkJEDQE1Hajkq5Ini3lf10T91ndK+yh0m3v/gm8OX7jmcFWdD+2d1JcBukW3RxNQ+LfK1HTr60adKBbzOrWSzlSt0dXyVRGHGle1fNHB8QlEFy9qOlDLV0W3anmq6UAlX5U8VRcvanxVfEGNK/my2OIXOWx36e1+axOZRgT+hX+tJqDyb5Wp6XYa3b64LFjML44ln/QcBNQaXS1fFfGpcVXLFx2wmFd8kVXRrVqeav6lkq9KnizmfR0bXWz5TmkfhW5ZFK0moKIHlTzxW5/H4bc+TmOjolzps9z5oPJvlanpYGyfTD2exfzUKzST/NQaXS1fFZmocVXLFx2wmGcxr9IF+Xmq+ZdKvip5sijy9Vh0oeE7pX0Uus1dvMA3hy9cc7iqzof2TurLAN2i29UEVP6tMjXd+rpRJ4rFvE6tpDNVa3S1fFXEocZVLV90wGKexbxKF+TnqeZfKvmq5Km6eFHjO3Dmb8ce62fRH3io6YB8cxZxcM3hqjof8m9OizkB3aLb1QRU9KCS52K6dHqfwmJ+ejWZZUZqja6Wr4po1Liq5YsOWMyzmFfpgvw81fxLJV+VPFUXL2p8+duxzF3FuavSZyp54re+O030B3a+U9pHoVsW8yzm7T7sxQ9sEv8XwWLeS4q4EAEGVO6AChVnDR9GB+iAF1i74aIXFbU+s4kQUUNATQcq+arkyaLI1zVRv+Vvx7KY515j91ptn+G3ue8NanxtpU0jQo0r+dJninNsGt2+uCxYzC+OJZ/0HAQw/FzDVxEfOkAHioMf3aJbFY9dnSe6zdEtXHO4qv4ggb8dy2Kee409IVnM24xqImq5qvptDaMWz3BP4J6geB9X022L3s48k8V8Jl0++wgBtUZXy1dFampc1fJFBywIFBcEKrpVy1PNv1TyVclTdfEC35yFBlxzuNJnvslYu0BGt+jWp7BpRaFbdMti3u7J2rlgf7JmBIt5zbrJZc2Ayh1QKoJAB+hAcXGMbtGtiscqvgioLbbwg1w/gG8OX7jmcFXzL7V80S265f5lE4guOOkz+kzx/dzuDK0IFvNa9ZLNFsPPNXwVYaADdKA4+NEtulXxWBbz/krVvsjiB7l+AN8cvnDN4aq26FbLF92iW/9Un04kukW3ivdxNd1Op+MXkwmL+cVw5FMMAmqNrpavigDVuKrliw6OT6B2Aaf2Aquar4pu1fJU8y+VfFXyVPUD+OYsNOCaw5U+803G2nsYukW3PoVNKwrdolsW83ZP1s4F+5M1I1jMa9ZNLmsGVO6AUhEEOkAHAwF0kKsDNb4q/qWWp5oOVPJVyZOFoa9joy+GKnpQyRPdolvFhRa6XRvd+k5pH4Xf8p6j6GNqum3f6YvNgMX8YnnyaScgoNboavmqCE+Nq1q+6OD4BHpZvKi+GKroVi1PNf9SyVclT1U/gG/OQgOuOVzpM99krL2HoVt061PYtKLQLbplMW/3ZO1csD9ZM4LFvGbd5LJmQOUOKBVBoAN0MBBAB7k6UOOr4l9qearpQCVflTxZGPo6NvpiqKIHlTzRLbpVXGih27XRre+U9lH4Le85ij6mptv2nb7YDFjML5Ynn3YCAmqNrpavivDUuKrliw6OT6CXxYvqi6GKbtXyVPMvlXxV8lT1A/jmLDTgmsOVPvNNxtp7GLpFtz6FTSsK3aJbFvN2T9bOBfuTNSNYzGvWTS5rBlTugFIRBDpABwMBdJCrAzW+Kv6llqeaDlTyVcmThaGvY6Mvhip6UMkT3aJbxYUWul0b3fpOaR+F3/Keo+hjarpt3+mLzYDF/GJ58mknIKDW6Gr5qghPjatavujg+AR6Wbyovhiq6FYtTzX/UslXJU9VP4BvzkIDrjlc6TPfZKy9h6FbdOtT2LSi0C26ZTFv92TtXLA/WTOCxbxm3eSyZkDlDigVQaADdDAQQAe5OlDjq+Jfanmq6UAlX5U8WRj6Ojb6YqiiB5U80S26VVxoodu10a3vlPZR+C3vOYo+pqbb9p2+2AxYzC+WJ592AgJqja6Wr4rw1Liq5YsOjk+gl8WL6ouhim7V8lTzL5V8VfJU9QP45iw04JrDlT7zTcbaexi6Rbc+hU0rCt2iWxbzdk/WzgX7kzUjWMxr1k0uawZU7oBSEQQ6QAcDAXSQqwM1vir+pZanmg5U8lXJk4Whr2OjL4YqelDJE92iW8WFFrpdG936Tmkfhd/ynqPoY2q6bd/pi82AxfxiefJpJyCg1uhq+aoIT42rWr7o4PgEelm8qL4YquhWLU81/1LJVyVPVT+Ab85CA645XOkz32SsvYehW3TrU9i0otAtumUxb/dk7VywP1kzgsW8Zt3ksmZA5Q4oFUGgA3QwEEAHuTpQ46viX2p5qulAJV+VPFkY+jo2+mKoogeVPNEtulVcaKHbtdGt75T2Ufgt7zmKPqam2/advtgMWMwvliefdgICao2ulq+K8NS4quWLDo5PoJfFi+qLoYpu1fJU8y+VfFXyVPUD+OYsNOCaw5U+803G2nsYukW3PoVNKwrdolsW83ZP1s4F+5M1I1jMa9ZNLmsGVO6AUhEEOkAHAwF0kKsDNb4q/qWWp5oOVPJVyZOFoa9joy+GKnpQyRPdolvFhRa6XRvd+k5pH4Xf8p6j6GNqum3f6YvNgMX8YnnyaScgoNboavmqCE+Nq1q+6OD4BHpZvKi+GKroVi1PNf9SyVclT1U/gG/OQgOuOVzpM99krL2HoVt061PYtKLQLbplMW/3ZO1csD9ZM4LFvGbd5LJmQOUOKBVBoAN0MBBAB7k6UOOr4l9qearpQCVflTxZGPo6NvpiqKIHlTzRLbpVXGih27XRre+U9lH4Le85ij6mptv2nb7YDFjML5Ynn3YCAmqNrpavivDUuKrliw6OT6CXxYvqi6GKbtXyVPMvlXxV8lT1A/jmLDTgmsOVPvNNxtp7GLpFtz6FTSsK3aJbFvN2T9bOBfuTNSNYzGvWTS5rBlTugFIRBDrI18GDBx4r++44UO554FB5/PDTC5XGxg3ryllbNpXt2zaXMzZvrP5sdJCrAzW+1UJq8KBCf7Eo8gmj9oVArb/IF78dCKADdMCiyJ4NtXOBuWuzHSKifH2ntI/Cb/Fb/Nbuw178wCbxfxEs5r2kiAsRYEDlDqhQcdbwYXSQq4NhaXjp7vvL4SefSa3q+pNPKjdfcmb1ch4d5OpAjW+qWBf44Sr9xYLAV/TaFwK1/iJf/JbFvO0JtX6A39psIwtZ/Av/8ilsWlHoFt2ymLd7Mjp37RO0IljMa9VLNlsGVO6AUhEGOsjVwU179pc7731kTeRwztbTytU7t1SdhQ5ydaDGt0pEDR5S6S8WRT5x1L4QqPUX+eK3LOZtT6j1A/zWZsti3seoJqo33dYwavEMc5e5y2Le7ryof9knaEWwmNeql2y2DKjcAaUiDHSQq4Pzrrp74X++5kQZD3/W5rYbz66SHjrI1YEa3yoRNXhIpb9YFPnEUftCoNZf5Ivfspi3PaHWD/Bbmy2LeR+jmqjedFvDqMUzzF3mLot5u/Oi/mWfoBXBYl6rXrLZMqByB5SKMNBBrg5U+KrkyQu3z1l6uSNELZQAACAASURBVFihW/yLBaftCVE/oM9y+gyuOVy5J9iewGLex6gmqje/rWHU4hn8Fr9lMW93XtS/7BO0IljMa9VLNlsGVO6AUhEGOsjVgQpflTx54fY5Sy8XK3SLf7GYtz0h6gf0WU6fwTWHK/cE2xNYzPsY1UT15rc1jFo8g9/ityzm7c6L+pd9glYEi3mteslmy4DKHVAqwkAHuTpQ4auSJy/cPmfp5WKFbvEvFvO2J0T9gD7L6TO45nDlnmB7Aot5H6OaqN78toZRi2fwW/yWxbzdeVH/sk/QimAxr1Uv2WwZULkDSkUY6CBXByp8VfLkhdvnLL1crNAt/sVi3vaEqB/QZzl9BtccrtwTbE9gMe9jVBPVm9/WMGrxDH6L37KYtzsv6l/2CVoRLOa16iWbLQMqd0CpCAMd5OpAha9Knrxw+5yll4sVusW/WMzbnhD1A/osp8/gmsOVe4LtCSzmfYxqonrz2xpGLZ7Bb/FbFvN250X9yz5BK4LFvFa9ZLNlQOUOKBVhoINcHajwVcmTF26fs/RysUK3+BeLedsTon5An+X0GVxzuHJPsD2BxbyPUU1Ub35bw6jFM/gtfsti3u68qH/ZJ2hFsJjXqpdstgyo3AGlIgx0kKsDFb4qefLC7XOWXi5W6Bb/YjFve0LUD+iznD6Daw5X7gm2J7CY9zGqierNb2sYtXgGv8VvWczbnRf1L/sErQgW81r1ks2WAZU7oFSEgQ5ydaDCVyVPXrh9ztLLxQrd4l8s5m1PiPoBfZbTZ3DN4co9wfYEFvM+RjVRvfltDaMWz+C3+C2Lebvzov5ln6AVwWJeq16y2TKgcgeUijDQQa4OVPiq5MkLt89ZerlYoVv8i8W87QlRP6DPcvoMrjlcuSfYnsBi3seoJqo3v61h1OIZ/Ba/ZTFvd17Uv+wTtCJYzGvVSzZbBlTugFIRBjrI1YEKX5U8eeH2OUsvFyt0i3+xmLc9IeoH9FlOn8E1hyv3BNsTWMz7GNVE9ea3NYxaPIPf4rcs5u3Oi/qXfYJWBIt5rXrJZsuAyh1QKsJAB7k6UOGrkicv3D5n6eVihW7xLxbztidE/YA+y+kzuOZw5Z5gewKLeR+jmqje/LaGUYtn8Fv8lsW83XlR/7JP0IpgMa9VL9lsGVC5A0pFGOggVwcqfFXy5IXb5yy9XKzQLf7FYt72hKgf0Gc5fQbXHK7cE2xPYDHvY1QT1Zvf1jBq8Qx+i9+ymLc7L+pf9glaESzmteolmy0DKndAqQgDHeTqQIWvSp68cPucpZeLFbrFv1jM254Q9QP6LKfP4JrDlXuC7Qks5n2MaqJ689saRi2ewW/xWxbzdudF/cs+QSuCxbxWvWSzZUDlDigVYaCDXB2o8FXJkxdun7P0crFCt/gXi3nbE6J+QJ/l9Blcc7hyT7A9gcW8j1FNVG9+W8OoxTP4LX7LYt7uvKh/2SdoRbCY16qXbLYMqNwBpSIMdJCrAxW+Knnywu1zll4uVugW/2Ixb3tC1A/os5w+g2sOV+4JtiewmPcxqonqzW9rGLV4Br/Fb1nM250X9S/7BK0IFvNa9ZLNlgGVO6BUhIEOcnWgwlclT164fc7Sy8UK3eJfLOZtT4j6AX2W02dwzeHKPcH2BBbzPkY1Ub35bQ2jFs/gt/gti3m786L+ZZ+gFcFiXqtestkyoHIHlIow0EGuDlT4quTJC7fPWXq5WKFb/IvFvO0JUT+gz3L6DK45XLkn2J7AYt7HqCaqN7+tYdTiGfwWv2Uxb3de1L/sE7QiWMxr1Us2WwZU7oBSEQY6yNWBCl+VPHnh9jlLLxcrdIt/sZi3PSHqB/RZTp/BNYcr9wTbE1jM+xjVRPXmtzWMWjyD3+K3LObtzov6l32CVgSLea16yWbLgModUCrCQAe5OlDhq5InL9w+Z+nlYoVu8S8W87YnRP2APsvpM7jmcOWeYHsCi3kfo5qo3vy2hlGLZ/Bb/JbFvN15Uf+yT9CKYDGvVS/ZbBlQuQNKRRjoIFcHKnxV8uSF2+csvVys0C3+xWLe9oSoH9BnOX0G1xyu3BNsT2Ax72NUE9Wb39YwavEMfovfspi3Oy/qX/YJWhEs5rXqJZstAyp3QKkIAx3k6kCFr0qevHD7nKWXixW6xb9YzNueEPUD+iynz+Caw5V7gu0JLOZ9jGqievPbGkYtnsFv8VsW83bnRf3LPkErgsW8Vr1ks2VA5Q4oFWGgg1wdqPBVyZMXbp+z9HKxQrf4F4t52xOifkCf5fQZXHO4ck+wPYHFvI9RTVRvflvDqMUz+C1+y2Le7ryof9knaEWwmNeql2y2DKjcAaUiDHSQqwMVvip58sLtc5ZeLlboFv9iMW97QtQP6LOcPoNrDlfuCbYnsJj3MaqJ6s1vaxi1eAa/xW9ZzNudF/Uv+wStCBbzWvWSzZYBlTugVISBDnJ1oMJXJU9euH3O0svFCt3iXyzmbU+I+gF9ltNncM3hyj3B9gQW8z5GNVG9+W0NoxbP4Lf4LYt5u/Oi/mWfoBXBYl6rXrLZMqByB5SKMNBBrg5U+KrkyQu3z1l6uVihW/yLxbztCVE/oM9y+gyuOVy5J9iewGLex6gmqje/rWHU4hn8Fr9lMW93XtS/7BO0IljMa9VLNlsGVO6AUhEGOsjVgQpflTx54fY5Sy8XK3SLf7GYtz0h6gf0WU6fwTWHK/cE2xNYzPsY1UT15rc1jFo8g9/ityzm7c6L+pd9glYEi3mteslmy4DKHVAqwkAHuTpQ4auSJy/cPmfp5WKFbvEvFvO2J0T9gD7L6TO45nDlnmB7Aot5H6OaqN78toZRi2fwW/yWxbzdeVH/sk/QimAxr1Uv2WwZULkDSkUY6CBXByp8VfLkhdvnLL1crNAt/sVi3vaEqB/QZzl9BtccrtwTbE9gMe9jVBPVm9/WMGrxDH6L37KYtzsv6l/2CVoRLOa16iWbLQMqd0CpCAMd5OpAha9Knrxw+5yll4sVusW/WMzbnhD1A/osp8/gmsOVe4LtCSzmfYxqonrz2xpGLZ7Bb/FbFvN250X9yz5BK4LFvFa9ZLNlQOUOKBVhoINcHajwVcmTF26fs/RysUK3+BeLedsTon5An+X0GVxzuHJPsD2BxbyPUU1Ub35bw6jFM/gtfsti3u68qH/ZJ2hFsJjXqpdstgyo3AGlIgx0kKsDFb4qefLC7XOWXi5W6Bb/YjFve0LUD+iznD6Daw5X7gm2J7CY9zGqierNb2sYtXgGv8VvWczbnRf1L/sErQgW81r1ks2WAZU7oFSEgQ5ydaDCVyVPXrh9ztLLxQrd4l8s5m1PiPoBfZbTZ3DN4co9wfYEFvM+RjVRvfltDaMWz+C3+C2Lebvzov5ln6AVwWJeq16y2TKgcgeUijDQQa4OVPiq5MkLt89ZerlYoVv8i8W87QlRP6DPcvoMrjlcuSfYnsBi3seoJqo3v61h1OIZ/Ba/ZTFvd17Uv+wTtCJYzGvVSzZbBlTugFIRBjrI1YEKX5U8eeH2OUsvFyt0i3+xmLc9IeoH9FlOn8E1hyv3BNsTWMz7GNVE9ea3NYxaPIPf4rcs5u3Oi/qXfYJWBIt5rXrJZsuAyh1QKsJAB7k6UOGrkicv3D5n6eVihW7xLxbztidE/YA+y+kzuOZw5Z5gewKLeR+jmqje/LaGUYtn8Fv8lsW83XlR/7JP0IpgMa9VL9lsGVC5A0pFGOggVwcqfFXy5IXb5yy9XKzQLf7FYt72hKgf0Gc5fQbXHK7cE2xPYDHvY1QT1Zvf1jBq8Qx+i9+ymLc7L+pf9glaESzmteolmy0DKndAqQgDHeTqQIWvSp68cPucpZeLFbrFv1jM254Q9QP6LKfP4JrDlXuC7Qks5n2MaqJ689saRi2ewW/xWxbzdudF/cs+QSuCxbxWvWSzZUDlDigVYaCDXB2o8FXJkxdun7P0crFCt/gXi3nbE6J+QJ/l9Blcc7hyT7A9gcW8j1FNVG9+W8OoxTP4LX7LYt7uvKh/2SdoRbCY16qXbLYMqNwBpSIMdJCrAxW+Knnywu1zll4uVugW/2Ixb3tC1A/os5w+g2sOV+4JtiewmPcxqonqzW9rGLV4Br/Fb1nM250X9S/7BK0IFvNa9ZLNlgGVO6BUhIEOcnWgwlclT164fc7Sy8UK3eJfLOZtT4j6AX2W02dwzeHKPcH2BBbzPkY1Ub35bQ2jFs/gt/gti3m786L+ZZ+gFcFiXqtestkyoHIHlIow0EGuDlT4quTJC7fPWXq5WKFb/IvFvO0JUT+gz3L6DK45XLkn2J7AYt7HqCaqN78dGD144LGy744D5Z4HDpXHDz9dg+2Ez2zcsK6ctWVT2b5tczlj88bqz8Zv8VsW83b7RP3LPkErgsW8Vr1ks2VA5Q4oFWGgg1wdqPBVyZMXbp+z9HKxQrf4F4t52xOifkCf5fQZXHO4ck+wPYHFvI9RTVRvfjss5S/dfX85/OQzNbjcz6w/+aRy8yVnVi/n8Vv8lsW83W5R/7JP0IpgMa9VL9lsGVC5A0pFGOggVwcqfFXy5IXb5yy9XKzQLf7FYt72hKgf0Gc5fQbXHK7cE2xPYDHvY1QT1Zvf3rRnf7nz3kdqUI1+5pytp5Wrd24Z/Rz3BBtZb7pVmb8qedoK04xgMa9ZN7ms1RpdLV8VQahxJd+cF1m45nBVXRDgX8cnwItLrjJq+eJf+NdqAip6UMlTdY7BN8cX4JrDVbXPzrvq7oX/+ZoTER7+rM1tN55ddRFBt+iWe4LdOrX3cPuTNSNYzGvWTS5rBlTugFIRBDrI1YEKX5U8VV9c1PjiXyzmBwIqulXJE//yOUv0xVBFDyp5olt0q7jQQrfoFt36NDBE9TJ31XxB7Z7gV5xGJIt5jTrJZ6nW6Gr5qghEjSv55vwgAa45XNUugCq+pcqVPsvpM7jmcKXPfI5Yu9BAt+hWcXGIbtEturVnQ+1cYO7abHv6QYKa3/qqpxPFYl6nVtKZqjW6Wr4q4lDjSr45LwRwzeGqesHGv45PgBetXGXU8sW/8C8WRXZv1vaX6hzDF3J8Aa45XOkz28MiC1l0i265J9g9Fr0n2CdoRbCY16qXbLYMqNwBpSIMdJCrAxW+Knny4uJzll4uVugW/xoIoAN0wAu3PRuic4E+o8/wW/rsaAIqvqCSJ+85do9FfkCjxldNt77q6USxmNeplXSmao2ulq+KONS4km/OiyFcc7iqXQBVfEuVK32W02dwzeFKn/kcsXbhjW7RLT9Qsnustr/wL5stC04fo5oodFtDzf9ML3zV7gn+CmpEspjXqJN8lmqNrpavikDUuJJvzossXHO4qr4Y4l/HJ9DLi4CabvEv/IsFp+3a+JfNKBLRC1/8Fr/Fb22n6MUP1O6Lavmq+a3dGVoRLOa16iWbrVqjq+WrIgw1ruSb80IA1xyuahdAFd9S5Uqf5fQZXHO40mc+R6xdwKBbdMuC0+6x2v7Cv2y2Q0QvfPFb/Ba/tT0h6gf2CVoRLOa16iWbLQMqd0CpCAMd5OpAha9Knrxo+Zyll4sVusW/BgLoAB3wwm3PhuhcoM/oM/yWPjuagIovqOTJe47dY/xAyceoJip6T6g5c8rPsJifcnVmlBsDKveCrSIVdJCrAxW+KnlyYfU5Sy8XK3SLf7Eosj0h6gf0WU6fwTWHK/cE2xMiiy10i275QajdY8xdm1Ekohe+an4bqekUn2UxP8WqzDAntUZXy1dFMmpcyTfnhQCuOVxVFwT41/EJ9PIioKZb/Av/YlFkuzb+ZTOKRPTCF7/Fb/Fb2yl68QO1+6Javmp+a3eGVgSLea16yWar1uhq+aoIQ40r+ea8EMA1h6vaBVDFt1S50mc5fQbXHK70mc8Raxcw6BbdsuC0e6y2v/Avm+0Q0Qtf/Ba/xW9tT4j6gX2CVgSLea16yWbLgModUCrCQAe5OlDhq5InL1o+Z+nlYoVu8a+BADpAB7xw27MhOhfoM/oMv6XPjiag4gsqefKeY/cYP1DyMaqJit4Tas6c8jMs5qdcnRnlxoDKu2A/eOCxsu+OA+WeBw6Vxw8/vVDVbNywrpy1ZVPZvm1zOWPzxvBno4M8HSi9wKADdHA0AQUfQ7foVslneeH2XVmiL4YqvqCSJ7pFt4o/+EK36Bbd+jTQ06JbzRfU7gl+xWlEspjXqJN8lmqNrpLvsMy6dPf95fCTz6RqZP3JJ5WbLzkzvJxX4ao2SNXyRQcsOFcTUPExdItuWczbV41eFt3MXfyARZztBysRtb7A3KXPFPsM3aJbdGvPh9q5YH+yZgSLec26yWXNgMoZUDft2V/uvPeRNdHDOVtPK1fv3BI6Cx3k6IAFAVwVL4ArOav4GP5Fn7GYt68A0Rct+iynz+Caw1Xt/qWWL7pFt4r3W3SLbtFt/n3RPkErgsW8Vr1ks2VA5Qyo8666e+F/vuZEmQ5/1ua2G88OaRAd5OiAFy24Kl4AV3JW8TH8iz5jMW9fAVjM24wiEbV88S/8S/GegG7RLbq1J0btXFB7fyRfWwtDRK0e1PzWR0MnisW8Tq2kM1VrdJV8VfJkkPrat3aQqvFFt7xo8aJle0IvfoB/4QeKfoBu0S26tefYSkTtPOO+SJ8p9hm6Rbfo1p4PtXPB/mTNCBbzmnWTy5oBlTOg4JrDVe2FWy1fdItuubDaYzx6YaXPcvoMrjlc1eaYWr7oFt0yd5m7RxPAF3J8Aa45XNXmrlq+arq1HV0rgsW8Vr1ks1VrdJV8VfJUG0zk67Oa2sUhuuXCyoLA7rHa/sK/bLZDRC1f/Av/wr/sHqvtL/zLZhvxLzW++C1+i9/anoDf2owiEb3wVfPbSE2n+CyL+SlWZYY5qTW6Sr4qeaq9CJCvz4RqLyrolhctXrTsHqvtL/zLZhtZbOFf+Bf+ZfcY/mUzikT0whe/xW/xW9spevED7re2Fnq63/po6ESxmNeplXSmXKxyLlZwzeHK4PfZTe1FEN2iW1607B6r7S/8y2bb04sLfovfDgTQATpg7tqzgblrM4pE9MIXv8Vv8VvbKaJ+YJ+gFcFiXqtestkyoHIGFFxzuLLY8llN7UBFt+iWC6vdY7X9hX/ZbFnM+xjVRKHbGmr+Z2r5MneZu8xdu89q+4u5a7ONzF01vvgtfovf2p4Q9Vv7BK0IFvNa9ZLNlgGVM6DgmsNV7QKoli+6RbdcWO1xHr2w0mc5fQbXHK5qc0wtX3SLbpm7zN2jCeALOb4A1xyuanNXLV813dqOrhXBYl6rXrLZqjW6Sr4qeaoNJvL1WU3t4hDdcmFlQWD3WG1/4V822yGili/+hX/hX3aP1fYX/mWzjfiXGl/8Fr/Fb21PwG9tRpGIXviq+W2kplN8lsX8FKsyw5zUGl0lX5U81V4EyNdnQrUXFXTLixYvWnaP1fYX/mWzjSy28C/8C/+yewz/shlFInrhi9/it/it7RS9+AH3W1sLPd1vfTR0oljM69RKOlMuVjkXK7jmcGXw++ym9iKIbtEtL1p2j9X2F/5ls+3pxQW/xW8HAugAHTB37dnA3LUZRSJ64Yvf4rf4re0UUT+wT9CKYDGvVS/ZbBlQOQMKrjlcWWz5rKZ2oKJbdMuF1e6x2v7Cv2y2LOZ9jGqi0G0NNf8ztXyZu8xd5q7dZ7X9xdy12Ubmrhpf/Ba/xW9tT4j6rX2CVgSLea16yWbLgMoZUHDN4ap2AVTLF92iWy6s9jiPXljps5w+g2sOV7U5ppYvukW3zF3m7tEE8IUcX4BrDle1uauWr5pubUfXimAxr1Uv2WzVGl0lX5U81QYT+fqspnZxiG65sLIgsHustr/wL5vtEFHLF//Cv/Avu8dq+wv/stlG/EuNL36L3+K3tifgtzajSEQvfNX8NlLTKT7LYn6KVZlhTmqNrpKvSp5qLwLk6zOh2osKuuVFixctu8dq+wv/stlGFlv4F/6Ff9k9hn/ZjCIRvfDFb/Fb/NZ2il78gPutrYWe7rc+GjpRLOZ1aiWdKRernIsVXHO4Mvh9dlN7EUS36JYXLbvHavsL/7LZ9vTigt/itwMBdIAOmLv2bGDu2owiEb3wxW/xW/zWdoqoH9gnaEWwmNeql2y2DKicAQXXHK4stnxWUztQ0S265cJq91htf+FfNlsW8z5GNVHotoaa/5lavsxd5i5z1+6z2v5i7tpsI3NXjS9+i9/it7YnRP3WPkErgsW8QL32799ftm/fXs4///xyzTXXHJPxyv9+3333Lf9v5557btm7d29ZWlo6EuuJyUTBgMoZUHDN4ap2AVTLF92iWy6s9sSNXljps5w+g2sOV7U5ppYvukW3zF3m7tEE8IUcX4BrDle1uauWr5pubUfXimAxP/F63XDDDeXaa69dzvIP//APj1nMryzcr7jiirJjx47luOGZu+6668hy3hOTjUGt0VXyVclTbTCRr88RaheH6JYLKwsCu8dq+wv/stkOEbV88S/8C/+ye6y2v/Avm23Ev9T44rf4LX5rewJ+azOKRPTCV81vIzWd4rMs5qdYlf+f0/Bb7x/4wAfKX/7lX5YPf/jDZfPmzccs5ocl/IEDB8quXbvKhg0blp88ePDg8pJ+586dy/9fT0w2BrVGV8lXJU+1FwHy9TlC7UUF3fKixYuW3WO1/YV/2Wwjiy38C//Cv+wew79sRpGIXvjit/gtfms7RS9+wP3W1kJP91sfDZ0oFvMCtXriiSfKZZdddsxi3vPfv/vd7x71bBYOLlY5Fyu45nBl8PucoPYiiG7RLS9ado/V9hf+ZbPt6cUFv8VvBwLoAB0wd+3ZwNy1GUUieuGL3+K3+K3tFFE/sE/QimAxL1CvEy3gj/7N+NVfZeW35Ie/SX/xxRcf+e3548Ws/m3758LxxS9+sZrWlZ/43+pnax58/5tfWPPYkWdU8lXJcwUs+T63LNFtqG1P+HAvXOkzn35q9YB/4V8DAXSADlYTUNGDSp7Msdw5psYX3eK3+K3tCbX3WjU/IF9bC0NErR6U/PZ1r3udD4ZQFIt5gWKxmB9fpFpDUjN8JQNloWHrGN3ajGoieuGq5l9q+eK3LAiYY7YD47c2o0hELV/8C/9iwWl3Xm1/qd1nyNfWQi8LTu41thZ68QWlewKLeVu3RCQQmMpiPvLV+D/pem56tf+nPHDN4bryqfDN4QvXHK7o1jel8Fsfp7FRtVzVdIt/4V+rCajoQSVPNT8gX9+kqJ0P6Ba/xW/tHqvtL/zLZjtE9MJXzW991dOJ4jfmBWrl+Vvyw5+sWfnP6nj+xnxdgVWMSSVPBr9Phwx+H6exUb1wpc98yqjVA37LgmAggA7QAYsi22trfZY5ZrNlUeRjVBOFbmuo+Z/phS/3BO4J3BNsX4j6gX2CVgSLeYF6nWgxP6S+8rfkV/+d+P3795ft27eXK664ouzYscMVk42BAZUzoOCaw5UXQ58j1A5UdItuubDaPVbbX/iXzTay2MK/8C/8y+4x/MtmFInohS9+i9/it7ZT9OIH3G9tLfR0v/XR0IliMS9Qq+dazN91113l9a9/fbnllluWl/Ary/rhv9+7d29ZWloqnphsDFysci5WcM3hyuD3OULtRRDdoltetOweq+0v/Mtm29OLC36L3w4E0AE6YO7as4G5azOKRPTCF7/Fb/Fb2ymifmCfoBXBYn7C9RoW6xdddNExGb7mNa8p+/btK1u2bFn+31YW7yuBb3vb28rq36D3xmSiYEDlDCi45nBlseVzg9qBim7RLRdWu8dq+wv/stmymPcxqolCtzXU/M/U8mXuMneZu3af1fYXc9dmG5m7anzxW/wWv7U9Ieq39glaESzmteolmy0DKmdAwTWHq9oFUC1fdItuubDa4zx6YaXPcvoMrjlc1eaYWr7oFt0yd5m7RxPAF3J8Aa45XNXmrlq+arq1HV0rgsW8Vr1ks1VrdJV8VfJUG0zk67Oa2sUhuuXCyoLA7rHa/sK/bLZDRC1f/Av/wr/sHqvtL/zLZhvxLzW++C1+i9/anoDf2owiEb3wVfPbSE2n+CyL+SlWZYY5qTW6Sr4qeaq9CJCvz4RqLyrolhctXrTsHqvtL/zLZhtZbOFf+Bf+ZfcY/mUzikT0whe/xW/xW9spevED7re2Fnq63/po6ESxmNeplXSmXKxyLlZwzeHK4PfZTe1FEN2iW1607B6r7S/8y2bb04sLfovfDgTQATpg7tqzgblrM4pE9MIXv8Vv8VvbKaJ+YJ+gFcFiXqtestkyoHIGFFxzuLLY8llN7UBFt+iWC6vdY7X9hX/ZbFnM+xjVRKHbGmr+Z2r5MneZu8xdu89q+4u5a7ONzF01vvgtfovf2p4Q9Vv7BK0IFvNa9ZLNlgGVM6DgmsNV7QKoli+6RbdcWO1xHr2w0mc5fQbXHK5qc0wtX3SLbpm7zN2jCeALOb4A1xyuanNXLV813dqOrhXBYl6rXrLZqjW6Sr4qeaoNJvL1WU3t4hDdcmFlQWD3WG1/4V822yGili/+hX/hX3aP1fYX/mWzjfiXGl/8Fr/Fb21PwG9tRpGIXviq+W2kplN8lsX8FKsyw5zUGl0lX5U81V4EyNdnQrUXFXTLixYvWnaP1fYX/mWzjSy28C/8C/+yewz/shlFInrhi9/it/it7RS9+AH3W1sLPd1vfTR0oljM69RKOlMuVjkXK7jmcGXw++ym9iKIbtEtL1p2j9X2F/5ls+3pxQW/xW8HAugAHTB37dnA3LUZRSJ64Yvf4rf4re0UUT+wT9CKYDGvVS/ZbBlQOQMKrjlcWWz5rKZ2oKJbdMuF1e6x2v7Cv2y2LOZ9jGqi0G0NNf8ztXyZu8xd5q7dZ7X9xdy12Ubmrhpf/Ba/xW9tT4j6rX2CVgSLea16yWbLgMoZUHDN4ap2AVTLF92iWy6s9jiPXljps5w+g2sOV7U5ppYvukW3zF3m7tEE8IUcX4BrDle1uauWr5pubUfXimAxuxmSQwAAIABJREFUr1Uv2WzVGl0lX5U81QYT+fqspnZxiG65sLIgsHustr/wL5vtEFHLF//Cv/Avu8dq+wv/stlG/EuNL36L3+K3tifgtzajSEQvfNX8NlLTKT7LYn6KVZlhTmqNrpKvSp5qLwLk6zOh2osKuuVFixctu8dq+wv/stlGFlv4F/6Ff9k9hn/ZjCIRvfDFb/Fb/NZ2il78gPutrYWe7rc+GjpRLOZ1aiWdKRernIsVXHO4Mvh9dlN7EUS36JYXLbvHavsL/7LZ9vTigt/itwMBdIAOmLv2bGDu2owiEb3wxW/xW/zWdoqoH9gnaEWwmNeql2y2DKicAQXXHK4stnxWUztQ0S265cJq91htf+FfNlsW8z5GNVHotoaa/5lavsxd5i5z1+6z2v5i7tpsI3NXjS9+i9/it7YnRP3WPkErgsW8Vr1ks2VA5QwouOZwVbsAquWLbtEtF1Z7nEcvrPRZTp/BNYer2hxTyxfdolvmLnP3aAL4Qo4vwDWHq9rcVctXTbe2o2tFsJjXqpdstmqNrpKvSp5qg4l8fVZTuzhEt1xYWRDYPVbbX/iXzXaIqOWLf+Ff+JfdY7X9hX/ZbCP+pcYXv8Vv8VvbE/Bbm1Ekohe+an4bqekUn2UxP8WqzDAntUZXyVclT7UXAfL1mVDtRQXd8qLFi5bdY7X9hX/ZbCOLLfwL/8K/7B7Dv2xGkYhe+OK3+C1+aztFL37A/dbWQk/3Wx8NnSgW8zq1ks6Ui1XOxQquOVwZ/D67qb0Iolt0y4uW3WO1/YV/2Wx7enHBb/HbgQA6QAfMXXs2MHdtRpGIXvjit/gtfms7RdQP7BO0IljMa9VLNlsGVM6AgmsOVxZbPqupHajoFt1yYbV7rLa/8C+bLYt5H6OaKHRbQ83/TC1f5i5zl7lr91ltfzF3bbaRuavGF7/Fb/Fb2xOifmufoBXBYl6rXrLZMqByBhRcc7iqXQDV8kW36JYLqz3OoxdW+iynz+Caw1Vtjqnli27RLXOXuXs0AXwhxxfgmsNVbe6q5aumW9vRtSJYzGvVSzZbtUZXyVclT7XBRL4+q6ldHKJbLqwsCOweq+0v/MtmO0TU8sW/8C/8y+6x2v7Cv2y2Ef9S44vf4rf4re0J+K3NKBLRC181v43UdIrPspifYlVmmJNao6vkq5Kn2osA+fpMqPaigm550eJFy+6x2v7Cv2y2kcUW/oV/4V92j+FfNqNIRC988Vv8Fr+1naIXP+B+a2uhp/utj4ZOFIt5nVpJZ8rFKudiBdccrgx+n93UXgTRLbrlRcvusdr+wr9stj29uOC3+O1AAB2gA+auPRuYuzajSEQvfPFb/Ba/tZ0i6gf2CVoRLOa16iWbLQMqZ0DBNYcriy2f1dQOVHSLbrmw2j1W21/4l82WxbyPUU0Uuq2h5n+mli9zl7nL3LX7rLa/mLs228jcVeOL3+K3+K3tCVG/tU/QimAxr1Uv2WwZUDkDCq45XNUugGr5olt0y4XVHufRCyt9ltNncM3hqjbH1PJFt+iWucvcPZoAvpDjC3DN4ao2d9XyVdOt7ehaESzmteolm61ao6vkq5Kn2mAiX5/V1C4O0S0XVhYEdo/V9hf+ZbMdImr54l/4F/5l91htf+FfNtuIf6nxxW/xW/zW9gT81mYUieiFr5rfRmo6xWdZzE+xKjPMSa3RVfJVyVPtRYB8fSZUe1FBt7xo8aJl91htf+FfNtvIYgv/wr/wL7vH8C+bUSSiF774LX6L39pO0YsfcL+1tdDT/dZHQyeKxbxOraQz5WKVc7GCaw5XBr/PbmovgugW3fKiZfdYbX/hXzbbnl5c8Fv8diCADtABc9eeDcxdm1Ekohe++C1+i9/aThH1A/sErQgW81r1ks2WAZUzoOCaw5XFls9qagcqukW3XFjtHqvtL/zLZsti3seoJgrd1lDzP1PLl7nL3GXu2n1W21/MXZttZO6q8cVv8Vv81vaEqN/aJ2hFsJjXqpdstgyonAEF1xyuahdAtXzRLbrlwmqP8+iFlT7L6TO45nBVm2Nq+aJbdMvcZe4eTQBfyPEFuOZwVZu7avmq6dZ2dK0IFvNa9ZLNVq3RVfJVyVNtMJGvz2pqF4folgsrCwK7x2r7C/+y2Q4RtXzxL/wL/7J7rLa/8C+bbcS/1Pjit/gtfmt7An5rM4pE9MJXzW8jNZ3isyzmp1iVGeak1ugq+arkqfYiQL4+E6q9qKBbXrR40bJ7rLa/8C+bbWSxhX/hX/iX3WP4l80oEtELX/wWv8VvbafoxQ+439pa6Ol+66OhE8ViXqdW0plyscq5WME1hyuD32c3tRdBdItuedGye6y2v/Avm21PLy74LX47EEAH6IC5a88G5q7NKBLRC1/8Fr/Fb22niPqBfYJWBIt5rXrJZsuAyhlQcM3hymLLZzW1AxXdolsurHaP1fYX/mWzZTHvY1QThW5rqPmfqeXL3GXuMnftPqvtL+auzTYyd9X44rf4LX5re0LUb+0TtCJYzGvVSzZbBlTOgIJrDle1C6BavugW3XJhtcd59MJKn+X0GVxzuKrNMbV80S26Ze4yd48mgC/k+AJcc7iqzV21fNV0azu6VgSLea16yWar1ugq+arkqTaYyNdnNbWLQ3TLhZUFgd1jtf2Ff9lsh4havvgX/oV/2T1W21/4l8024l9qfPFb/Ba/tT0Bv7UZRSJ64avmt5GaTvFZFvNTrMoMc1JrdJV8VfJUexEgX58J1V5U0C0vWrxo2T1W21/4l802stjCv/Av/MvuMfzLZhSJ6IUvfovf4re2U/TiB9xvbS30dL/10dCJYjGvUyvpTLlY5Vys4JrDlcHvs5vaiyC6Rbe8aNk9Vttf+JfNtqcXF/wWvx0IoAN0wNy1ZwNz12YUieiFL36L3+K3tlNE/cA+QSuCxbxWvWSzZUDlDCi45nBlseWzmtqBim7RLRdWu8dq+wv/stmymPcxqolCtzXU/M/U8mXuMneZu3af1fYXc9dmG5m7anzxW/wWv7U9Ieq39glaESzmteolmy0DKmdAwTWHq9oFUC1fdItuubDa4zx6YaXPcvoMrjlc1eaYWr7oFt0yd5m7RxPAF3J8Aa45XNXmrlq+arq1HV0rgsW8Vr1ks1VrdJV8VfJUG0zk67Oa2sUhuuXCyoLA7rHa/sK/bLZDRC1f/Av/wr/sHqvtL/zLZhvxLzW++C1+i9/anoDf2owiEb3wVfPbSE2n+CyL+SlWZYY5qTW6Sr4qeaq9CJCvz4RqLyrolhctXrTsHqvtL/zLZhtZbOFf+Bf+ZfcY/mUzikT0whe/xW/xW9spevED7re2Fnq63/po6ESxmNeplXSmXKxyLlZwzeHK4PfZTe1FEN2iW1607B6r7S/8y2bb04sLfovfDgTQATpg7tqzgblrM4pE9MIXv8Vv8VvbKaJ+YJ+gFcFiXqtestkyoHIGFFxzuLLY8llN7UBFt+iWC6vdY7X9hX/ZbFnM+xjVRKHbGmr+Z2r5MneZu8xdu89q+4u5a7ONzF01vvgtfovf2p4Q9Vv7BK0IFvNa9ZLNlgGVM6DgmsNV7QKoli+6RbdcWO1xHr2w0mc5fQbXHK5qc0wtX3SLbpm7zN2jCeALOb4A1xyuanNXLV813dqOrhXBYl6rXrLZqjW6Sr4qeaoNJvL1WU3t4hDdcmFlQWD3WG1/4V822yGili/+hX/hX3aP1fYX/mWzjfiXGl/8Fr/Fb21PwG9tRpGIXviq+W2kplN8lsX8FKsyw5zUGl0lX5U81V4EyNdnQrUXFXTLixYvWnaP1fYX/mWzjSy28C/8C/+yewz/shlFInrhi9/it/it7RS9+AH3W1sLPd1vfTR0oljM69RKOlMuVjkXK7jmcGXw++ym9iKIbtEtL1p2j9X2F/5ls+3pxQW/xW8HAugAHTB37dnA3LUZRSJ64Yvf4rf4re0UUT+wT9CKYDGvVS/ZbBlQOQMKrjlcWWz5rKZ2oKJbdMuF1e6x2v7Cv2y2LOZ9jGqi0G0NNf8ztXyZu8xd5q7dZ7X9xdy12Ubmrhpf/Ba/xW9tT4j6rX2CVgSLea16yWbLgMoZUHDN4ap2AVTLF92iWy6s9jiPXljps5w+g2sOV7U5ppYvukW3zF3m7tEE8IUcX4BrDle1uauWr5pubUfXimAxr1Uv2WzVGl0lX5U81QYT+fqspnZxiG65sLIgsHustr/wL5vtEFHLF//Cv/Avu8dq+wv/stlG/EuNL36L3+K3tifgtzajSEQvfNX8NlLTKT7LYn6KVZlhTmqNrpKvSp5qLwLk6zOh2osKuuVFixctu8dq+wv/stlGFlv4F/6Ff9k9hn/ZjCIRvfDFb/Fb/NZ2il78gPutrYWe7rc+GjpRLOZ1aiWdKRernIsVXHO4Mvh9dlN7EUS36JYXLbvHavsL/7LZ9vTigt/itwMBdIAOmLv2bGDu2owiEb3wxW/xW/zWdoqoH9gnaEWwmNeql2y2DKicAQXXHK4stnxWUztQ0S265cJq91htf+FfNlsW8z5GNVHotoaa/5lavsxd5i5z1+6z2v5i7tpsI3NXjS9+i9/it7YnRP3WPkErgsW8Vr1ks2VA5QwouOZwVbsAquWLbtEtF1Z7nEcvrPRZTp/BNYer2hxTyxfdolvmLnP3aAL4Qo4vwDWHq9rcVctXTbe2o2tFsJjXqpdstmqNrpKvSp5qg4l8fVZTuzhEt1xYWRDYPVbbX/iXzXaIqOWLf+Ff+JfdY7X9hX/ZbCP+pcYXv8Vv8VvbE/Bbm1Ekohe+an4bqekUn2UxP8WqzDAntUZXyVclT7UXAfL1mVDtRQXd8qLFi5bdY7X9hX/ZbCOLLfwL/8K/7B7Dv2xGkYhe+OK3+C1+aztFL37A/dbWQk/3Wx8NnSgW8zq1ks6Ui1XOxQquOVwZ/D67qb0Iolt0y4uW3WO1/YV/2Wx7enHBb/HbgQA6QAfMXXs2MHdtRpGIXvjit/gtfms7RdQP7BO0IljMa9VLNlsGVM6AgmsOVxZbPqupHajoFt1yYbV7rLa/8C+bLYt5H6OaKHRbQ83/TC1f5i5zl7lr91ltfzF3bbaRuavGF7/Fb/Fb2xOifmufoBXBYl6rXrLZMqByBhRcc7iqXQDV8kW36JYLqz3OoxdW+iynz+Caw1Vtjqnli27RLXOXuXs0AXwhxxfgmsNVbe6q5aumW9vRtSJYzGvVSzZbtUZXyVclT7XBRL4+q6ldHKJbLqwsCOweq+0v/MtmO0TU8sW/8C/8y+6x2v7Cv2y2Ef9S44vf4rf4re0J+K3NKBLRC181v43UdIrPspifYlVmmJNao6vkq5Kn2osA+fpMqPaigm550eJFy+6x2v7Cv2y2kcUW/oV/4V92j+FfNqNIRC988Vv8Fr+1naIXP+B+a2uhp/utj4ZOFIt5nVpJZ8rFKudiBdccrgx+n93UXgTRLbrlRcvusdr+wr9stj29uOC3+O1AAB2gA+auPRuYuzajSEQvfPFb/Ba/tZ0i6gf2CVoRLOa16iWbLQMqZ0DBNYcriy2f1dQOVHSLbrmw2j1W21/4l82WxbyPUU0Uuq2h5n+mli9zl7nL3LX7rLa/mLs228jcVeOL3+K3+K3tCVG/tU/QimAxr1Uv2WwZUDkDCq45XNUugGr5olt0y4XVHufRCyt9ltNncM3hqjbH1PJFt+iWucvcPZoAvpDjC3DN4ao2d9XyVdOt7ehaESzmteolm61ao6vkq5Kn2mAiX5/V1C4O0S0XVhYEdo/V9hf+ZbMdImr54l/4F/5l91htf+FfNtuIf6nxxW/xW/zW9gT81mYUieiFr5rfRmo6xWdZzE+xKjPMSa3RVfJVyVPtRYB8fSZUe1FBt7xo8aJl91htf+FfNtvIYgv/wr/wL7vH8C+bUSSiF774LX6L39pO0YsfcL+1tdDT/dZHQyeKxbxOraQz5WKVc7GCaw5XBr/PbmovgugW3fKiZfdYbX/hXzbbnl5c8Fv8diCADtABc9eeDcxdm1Ekohe++C1+i9/aThH1A/sErQgW81r1ks2WAZUzoOCaw5XFls9qagcqukW3XFjtHqvtL/zLZsti3seoJgrd1lDzP1PLl7nL3GXu2n1W21/MXZttZO6q8cVv8Vv81vaEqN/aJ2hFsJjXqpdstgyonAEF1xyuahdAtXzRLbrlwmqP8+iFlT7L6TO45nBVm2Nq+aJbdMvcZe4eTQBfyPEFuOZwVZu7avmq6dZ2dK0IFvNa9ZLNVq3RVfJVyVNtMJGvz2pqF4folgsrCwK7x2r7C/+y2Q4RtXzxL/wL/7J7rLa/8C+bbcS/1Pjit/gtfmt7An5rM4pE9MJXzW8jNZ3isyzmp1iVGeak1ugq+arkqfYiQL4+E6q9qKBbXrR40bJ7rLa/8C+bbWSxhX/hX/iX3WP4l80oEtELX/wWv8VvbafoxQ+439pa6Ol+66OhE8ViXqdW0plyscq5WME1hyuD32c3tRdBdItuedGye6y2v/Avm21PLy74LX47EEAH6IC5a88G5q7NKBLRC1/8Fr/Fb22niPqBfYJWBIt5rXrJZsuAyhlQcM3hymLLZzW1AxXdolsurHaP1fYX/mWzZTHvY1QThW5rqPmfqeXL3GXuMnftPqvtL+auzTYyd9X44rf4LX5re0LUb+0TtCJYzGvVSzZbBlTOgIJrDle1C6BavugW3XJhtcd59MJKn+X0GVxzuKrNMbV80S26Ze4yd48mgC/k+AJcc7iqzV21fNV0azu6VgSLea16yWar1ugq+arkqTaYyNdnNbWLQ3TLhZUFgd1jtf2Ff9lsh4havvgX/oV/2T1W21/4l8024l9qfPFb/Ba/tT0Bv7UZRSJ64avmt5GaTvFZFvNTrMoMc1JrdJV8VfJUexEgX58J1V5U0C0vWrxo2T1W21/4l802stjCv/Av/MvuMfzLZhSJ6IUvfovf4re2U/TiB9xvbS30dL/10dCJYjGvUyvpTLlY5Vys4JrDlcHvs5vaiyC6Rbe8aNk9Vttf+JfNtqcXF/wWvx0IoAN0wNy1ZwNz12YUieiFL36L3+K3tlNE/cA+QSuCxbxWvWSzZUDlDCi45nBlseWzmtqBim7RLRdWu8dq+wv/stmymPcxqolCtzXU/M/U8mXuMneZu3af1fYXc9dmG5m7anzxW/wWv7U9Ieq39glaESzmteolmy0DKmdAwTWHq9oFUC1fdItuubDa4zx6YaXPcvoMrjlc1eaYWr7oFt0yd5m7RxPAF3J8Aa45XNXmrlq+arq1HV0rgsW8Vr1ks1VrdJV8VfJUG0zk67Oa2sUhuuXCyoLA7rHa/sK/bLZDRC1f/Av/wr/sHqvtL/zLZhvxLzW++C1+i9/anoDf2owiEb3wVfPbSE2n+CyL+SlWZYY5qTW6Sr4qeaq9CJCvz4RqLyrolhctXrTsHqvtL/zLZhtZbOFf+Bf+ZfcY/mUzikT0whe/xW/xW9spevED7re2Fnq63/po6ESxmNeplXSmXKxyLlZwzeHK4PfZTe1FEN2iW1607B6r7S/8y2bb04sLfovfDgTQATpg7tqzgblrM4pE9MIXv8Vv8VvbKaJ+YJ+gFcFiXqtestkyoHIGFFxzuLLY8llN7UBFt+iWC6vdY7X9hX/ZbFnM+xjVRKHbGmr+Z2r5MneZu8xdu89q+4u5a7ONzF01vvgtfovf2p4Q9Vv7BK0IFvNa9ZLNlgGVM6DgmsNV7QKoli+6RbdcWO1xHr2w0mc5fQbXHK5qc0wtX3SLbpm7zN2jCeALOb4A1xyuanNXLV813dqOrhXBYl6rXrLZqjW6Sr4qeaoNJvL1WU3t4hDdcmFlQWD3WG1/4V822yGili/+hX/hX3aP1fYX/mWzjfiXGl/8Fr/Fb21PwG9tRpGIXviq+W2kplN8lsX8FKsyw5zUGl0lX5U81V4EyNdnQrUXFXTLixYvWnaP1fYX/mWzjSy28C/8C/+yewz/shlFInrhi9/it/it7RS9+AH3W1sLPd1vfTR0oljM69RKOlMuVjkXK7jmcGXw++ym9iKIbtEtL1p2j9X2F/5ls+3pxQW/xW8HAugAHTB37dnA3LUZRSJ64Yvf4rf4re0UUT+wT9CKYDGvVS/ZbBlQOQMKrjlcWWz5rKZ2oKJbdMuF1e6x2v7Cv2y2LOZ9jGqi0G0NNf8ztXyZu8xd5q7dZ7X9xdy12Ubmrhpf/Ba/xW9tT4j6rX2CVgSLea16yWbLgMoZUHDN4ap2AVTLF92iWy6s9jiPXljps5w+g2sOV7U5ppYvukW3zF3m7tEE8IUcX4BrDle1uauWr5pubUfXimAxr1Uv2WzVGl0lX5U81QYT+fqspnZxiG65sLIgsHustr/wL5vtEFHLF//Cv/Avu8dq+wv/stlG/EuNL36L3+K3tifgtzajSEQvfNX8NlLTKT7LYn6KVZlhTmqNrpKvSp5qLwLk6zOh2osKuuVFixctu8dq+wv/stlGFlv4F/6Ff9k9hn/ZjCIRvfDFb/Fb/NZ2il78gPutrYWe7rc+GjpRLOZ1aiWdKRernIsVXHO4Mvh9dlN7EUS36JYXLbvHavsL/7LZ9vTigt/itwMBdIAOmLv2bGDu2owiEb3wxW/xW/zWdoqoH9gnaEWwmNeql2y2DKicAQXXHK4stnxWUztQ0S265cJq91htf+FfNlsW8z5GNVHotoaa/5lavsxd5i5z1+6z2v5i7tpsI3NXjS9+i9/it7YnRP3WPkErgsW8Vr1ks2VA5QwouOZwVbsAquWLbtEtF1Z7nEcvrPRZTp/BNYer2hxTyxfdolvmLnP3aAL4Qo4vwDWHq9rcVctXTbe2o2tFsJjXqpdstmqNrpKvSp5qg4l8fVZTuzhEt1xYWRDYPVbbX/iXzXaIqOWLf+Ff+JfdY7X9hX/ZbCP+pcYXv8Vv8VvbE/Bbm1Ekohe+an4bqekUn2UxP8WqzDAntUZXyVclT7UXAfL1mVDtRQXd8qLFi5bdY7X9hX/ZbCOLLfwL/8K/7B7Dv2xGkYhe+OK3+C1+aztFL37A/dbWQk/3Wx8NnSgW8zq1ks6Ui1XOxQquOVwZ/D67qb0Iolt0y4uW3WO1/YV/2Wx7enHBb/HbgQA6QAfMXXs2MHdtRpGIXvjit/gtfms7RdQP7BO0IljMa9VLNlsGVM6AgmsOVxZbPqupHajoFt1yYbV7rLa/8C+bLYt5H6OaKHRbQ83/TC1f5i5zl7lr91ltfzF3bbaRuavGF7/Fb/Fb2xOifmufoBXBYl6rXrLZMqByBhRcc7iqXQDV8kW36JYLqz3OoxdW+iynz+Caw1Vtjqnli27RLXOXuXs0AXwhxxfgmsNVbe6q5aumW9vRtSJYzGvVSzZbtUZXyVclT7XBRL4+q6ldHKJbLqwsCOweq+0v/MtmO0TU8sW/8C/8y+6x2v7Cv2y2Ef9S44vf4rf4re0J+K3NKBLRC181v43UdIrPspifYlVmmJNao6vkq5Kn2osA+fpMqPaigm550eJFy+6x2v7Cv2y2kcUW/oV/4V92j+FfNqNIRC988Vv8Fr+1naIXP+B+a2uhp/utj4ZOFIt5nVpJZ8rFKudiBdccrgx+n93UXgTRLbrlRcvusdr+wr9stj29uOC3+O1AAB2gA+auPRuYuzajSEQvfPFb/Ba/tZ0i6gf2CVoRLOa16iWbLQMqZ0DBNYcriy2f1dQOVHSLbrmw2j1W21/4l82WxbyPUU0Uuq2h5n+mli9zl7nL3LX7rLa/mLs228jcVeOL3+K3+K3tCVG/tU/QimAxr1Uv2WwZUDkDCq45XNUugGr5olt0y4XVHufRCyt9ltNncM3hqjbH1PJFt+iWucvcPZoAvpDjC3DN4ao2d9XyVdOt7ehaESzmteolm61ao6vkq5Kn2mAiX5/V1C4O0S0XVhYEdo/V9hf+ZbMdImr54l/4F/5l91htf+FfNtuIf6nxxW/xW/zW9gT81mYUieiFr5rfRmo6xWdZzE+xKjPMSa3RVfJVyVPtRYB8fSZUe1FBt7xo8aJl91htf+FfNtvIYgv/wr/wL7vH8C+bUSSiF774LX6L39pO0YsfcL+1tdDT/dZHQyeKxbxOraQz5WKVc7GCaw5XBr/PbmovgugW3fKiZfdYbX/hXzbbnl5c8Fv8diCADtABc9eeDcxdm1Ekohe++C1+i9/aThH1A/sErQgW81r1ks2WAZUzoOCaw5XFls9qagcqukW3XFjtHqvtL/zLZsti3seoJgrd1lDzP1PLl7nL3GXu2n1W21/MXZttZO6q8cVv8Vv81vaEqN/aJ2hFsJjXqpdstgyonAEF1xyuahdAtXzRLbrlwmqP8+iFlT7L6TO45nBVm2Nq+aJbdMvcZe4eTQBfyPEFuOZwVZu7avmq6dZ2dK0IFvNa9ZLNVq3RVfJVyVNtMJGvz2pqF4folgsrCwK7x2r7C/+y2Q4RtXzxL/wL/7J7rLa/8C+bbcS/1Pjit/gtfmt7An5rM4pE9MJXzW8jNZ3isyzmp1iVGeak1ugq+arkqfYiQL4+E6q9qKBbXrR40bJ7rLa/8C+bbWSxhX/hX/iX3WP4l80oEtELX/wWv8VvbafoxQ+439pa6Ol+66OhE8ViXqdW0plyscq5WME1hyuD32c3tRdBdItuedGye6y2v/Avm21PLy74LX47EEAH6IC5a88G5q7NKBLRC1/8Fr/Fb22niPqBfYJWBIt5rXrJZsuAyhlQcM3hymLLZzW1AxXdolsurHaP1fYX/mWzZTHvY1QThW5rqPmfqeXL3GXuMnftPqvtL+auzTYyd9X44rf4LX5re0LUb+0TtCJYzGvVSzZbBlTOgIJrDle1C6BavugW3XJhtcd59MJKn+X0GVxzuKrNMbV80S26Ze4yd48mgC/k+AJcc7iqzV21fNV0azu6VgSLea16yWar1ugq+arkqTaYyNdnNbWLQ3TLhZUONCpEAAAgAElEQVQFgd1jtf2Ff9lsh4havvgX/oV/2T1W21/4l8024l9qfPFb/Ba/tT0Bv7UZRSJ64avmt5GaTvFZFvNTrMoMc1JrdJV8VfJUexEgX58J1V5U0C0vWrxo2T1W21/4l802stjCv/Av/MvuMfzLZhSJ6IUvfovf4re2U/TiB9xvbS30dL/10dCJYjGvUyvpTLlY5Vys4JrDlcHvs5vaiyC6Rbe8aNk9Vttf+JfNtqcXF/wWvx0IoAN0wNy1ZwNz12YUieiFL36L3/6/9s4FbLuiqt+7s3QSgygFEkQ8hgSRolKayckkSkwsoKNKYqWoZAdAAosICy0t08qsjxSSTDkoZoYCJkIGoRYkRRZiBklF0Ln/de9/62u+zfO8ez+HPXvmfe99Xd/F4XsO89wzs2at36xZo73ttxSr2oP+b6jrFQrzdfVXta11gRpngZLrOFwVtoaZmmUXVMet41aHtX+OLTu/tF/9bBXmhzFa5lWO22WoDX/Psnxdd113XXf759my88t1t5/tKutubXy1t9pb7W2/TVjV3vZ/Q12vUJivq7+qba0L1DgLlFzH4VqbA1hbex23jlsd1v7lfFWH1Xk2zjyT6zhca1vHamuv49Zx67rrutsloF0Yxy7IdRyuta27tbW3tnHbb9HreoXCfF39VW1ra5votbS3lnbWtjDZ3mGmZlnh0HGrw6pA0D/Hlp1f2q9+trxiWb7aL+2X9qt/ji07v7Rf/WxXsV+18dXeam+1t/02QXvbz2iVV2wVvrXZ21X6tMT3KsyX2CubsE21TfRa2ltLO2sLBGzvMCO0rKPiuDXQMtDqn2PLzi/tVz/bVYQt7Zf2S/vVP8e0X/2MVnnFVuGrvdXeam/7LcVWsQf6t/1jYSv5t8No1PMqhfl6+qrqlupYjeNYyXUcri78w8zNso6g49Zxa6DVP8eWnV/ar362Wylw0d5qbyHgOHAcuO72rw2uu/2MVnnFVuGrvdXeam/7LcWq9qD/G+p6hcJ8Xf1VbWtdoMZZoOQ6DleFrWGmZtkF1XHruNVh7Z9jy84v7Vc/W4X5YYyWeZXjdhlqw9+zLF/XXddd193+ebbs/HLd7We7yrpbG1/trfZWe9tvE1a1t/3fUNcrFObr6q9qW+sCNc4CJddxuNbmANbWXset41aHtX85X9VhdZ6NM8/kOg7X2tax2trruHXcuu667nYJaBfGsQtyHYdrbetube2tbdz2W/S6XqEwX1d/Vdva2iZ6Le2tpZ21LUy2d5ipWVY4dNzqsCoQ9M+xZeeX9qufLa9Ylq/2S/ul/eqfY8vOL+1XP9tV7FdtfLW32lvtbb9N0N72M1rlFVuFb232dpU+LfG9CvMl9sombFNtE72W9tbSztoCAds7zAgt66g4bg20DLT659iy80v71c92FWFL+6X90n71zzHtVz+jVV6xVfhqb7W32tt+S7FV7IH+bf9Y2Er+7TAa9bxKYb6evqq6pTpW4zhWch2Hqwv/MHOzrCPouHXcGmj1z7Fl55f2q5/tVgpctLfaWwg4DhwHrrv9a4Prbj+jVV6xVfhqb7W32tt+S7GqPej/hrpeoTBfV39V21oXqHEWKLmOw1Vha5ipWXZBddw6bnVY++fYsvNL+9XPVmF+GKNlXuW4XYba8Pcsy9d113XXdbd/ni07v1x3+9musu7Wxld7q73V3vbbhFXtbf831PUKhfm6+qva1rpAjbNAyXUcrrU5gLW113HruNVh7V/OV3VYnWfjzDO5jsO1tnWstvY6bh23rruuu10C2oVx7IJcx+Fa27pbW3trG7f9Fr2uVyjM19Vf1ba2toleS3traWdtC5PtHWZqlhUOHbc6rAoE/XNs2fml/epnyyuW5av90n5pv/rn2LLzS/vVz3YV+1UbX+2t9lZ7228TtLf9jFZ5xVbhW5u9XaVPS3yvwnyJvbIJ21TbRK+lvbW0s7ZAwPYOM0LLOiqOWwMtA63+Obbs/NJ+9bNdRdjSfmm/tF/9c0z71c9olVdsFb7aW+2t9rbfUmwVe6B/2z8WtpJ/O4xGPa9SmK+nr6puqY7VOI6VXMfh6sI/zNws6wg6bh23Blr9c2zZ+aX96me7lQIX7a32FgKOA8eB627/2uC6289olVdsFb7aW+2t9rbfUqxqD/q/oa5XKMzX1V/VttYFapwFSq7jcFXYGmZqll1QHbeOWx3W/jm27PzSfvWzVZgfxmiZVzlul6E2/D3L8nXddd113e2fZ8vOL9fdfrarrLu18dXeam+1t/02YVV72/8Ndb1CYb6u/qq2tS5Q4yxQch2Ha20OYG3tddw6bnVY+5fzVR1W59k480yu43CtbR2rrb2OW8et667rbpeAdmEcuyDXcbjWtu7W1t7axm2/Ra/rFQrzdfVXta2tbaLX0t5a2lnbwmR7h5maZYVDx60OqwJB/xxbdn5pv/rZ8opl+Wq/tF/ar/45tuz80n71s13FftXGV3urvdXe9tsE7W0/o1VesVX41mZvV+nTEt+rMF9ir2zCNtU20Wtpby3trC0QsL3DjNCyjorj1kDLQKt/ji07v7Rf/WxXEba0X9ov7Vf/HNN+9TNa5RVbha/2Vnurve23FFvFHujf9o+FreTfDqNRz6sU5uvpq6pbqmM1jmMl13G4uvAPMzfLOoKOW8etgVb/HFt2fmm/+tlupcBFe6u9hYDjwHHgutu/Nrju9jNa5RVbha/2Vnurve23FKvag/5vqOsVCvN19Ve1rXWBGmeBkus4XBW2hpmaZRdUx63jVoe1f44tO7+0X/1sFeaHMVrmVY7bZagNf8+yfF13XXddd/vn2bLzy3W3n+0q625tfLW32lvtbb9NWNXe9n9DXa9QmK+rv6ptrQvUOAuUXMfhWpsDWFt7HbeOWx3W/uV8VYfVeTbOPJPrOFxrW8dqa6/j1nHruuu62yWgXRjHLsh1HK61rbu1tbe2cdtv0et6hcJ8Xf1VbWtrm+i1tLeWdta2MNneYaZmWeHQcavDqkDQP8eWnV/ar362vGJZvtov7Zf2q3+OLTu/tF/9bFexX7Xx1d5qb7W3/TZBe9vPaJVXbBW+tdnbVfq0xPcqzJfYKyO06aabbmqOPfbY5oYbbmg//fDDD2/OP//8Zpdddhnh2+77kbVN9FraW0s7awsEbO8ws7Cso+K4NdAy0OqfY8vOL+1XP9tVhC3tl/ZL+9U/x7Rf/YxWecVW4au91d5qb/stxVaxB/q3/WNhK/m3w2jU8yqF+Xr6aumWhih/yimnNMcdd1z7OWeddVZz9dVXZxPndazGcazkOg5XF/5h5mZZR9Bx67g10OqfY8vOL+1XP9utFLhob7W3EHAcOA5cd/vXBtfdfkarvGKr8NXeam+1t/2WYlV70P8Ndb1CYb6u/lqqtYjwt912W3Peeec1O+20U/sZd955ZyvSn3DCCdvF+qU+fOCbXKDGWaDkOg5Xha1hE3vZBdVx67jVYe2fY8vOL+1XP1uF+WGMlnmV43YZasPfsyxf113XXdfd/nm27Pxy3e1nu8q6Wxtf7a32VnvbbxNWtbf931DXKxTm6+qvhVt77733NieffHKz++67N6eddtr298/7/wt/wcA3uECNs0DJdRyutTmAtbXXceu41WHtXzxXdVidZ+PMM7mOw7W2day29jpuHbeuu667XQLahXHsglzH4Vrbultbe2sbt/0Wva5XKMzX1V8Lt3ajzPhZmfQLf8HAN9Q20Wtpby3trG1hsr3DJvaywqHjVodVgaB/ji07v7Rf/Wx5xbJ8tV/aL+1X/xxbdn5pv/rZrmK/auOrvdXeam/7bYL2tp/RKq/YKnxrs7er9GmJ71WYL7FX1timdQrzBx100NIte8CTXr30e5d542fe98Jl3rb9PbW0t5Z2Bljbu/GwdNyuNG3nvnmrcHWeDRs/y44H7Zf2CwKOA8dBSqCW8VBLO13Hxl3HauPruNXeam/7bcKyfm1t9sD29o8FXrHseKjJ3l533XXDYFT0KoX5ijprmaYqzC9DrZ7AuyYDqqDRPxaXXUhrc1QctwZaBlragy6BWuxCLe2sbV2wvf02YasE3PqL/WNBf7Gf0TKv2CpctbfDRsey40E/wTjHOKd/ji07v/hkhfl+vr6iMAKl1JgvDIvNkYAEJCABCUhAAhKQgAQkIAEJSEACEpCABCQwGQEz5idDn++LZ9WSv+mmm5pjjz22OeWUU5rjjjsuX2P8JglIQAISkIAEJCABCUhAAhKQgAQkIAEJSEACW5yAwvwWGABXX311c8ghhzTbtm3bLsIj1vP/zz///GaXXXbZAhT8iRKQgAQkIAEJSEACEpCABCQgAQlIQAISkIAEyiCgMF9GP4zeihDn44tOPPHE5rzzzmt22mmn0b/bL5CABCQgAQlIQAISkIAEJCABCUhAAhKQgAQkIIH/I6Aw72iQgAQkIAEJSEACEpCABCQgAQlIQAISkIAEJCABCWQkoDCfEbZfJQEJSEACEpCABCQgAQlIQAISkIAEJCABCUhAAhJQmHcMSEACEpCABCQgAQlIQAISkIAEJCABCUhAAhKQgAQyElCYzwjbr5KABCQgAQlIQAISkIAEJCABCUhAAhKQgAQkIAEJKMw7BiQgAQlIQAISkIAEJCABCUhAAhKQgAQkIAEJSEACGQkozGeE7VdJQAISkIAEJCABCUhAAhKQgAQkIAEJSEACEpCABBTmHQMSkIAEJCABCUhAAhKQgAQkIAEJSEACEpCABCQggYwEFOYzwvarJCABCUhAAhKQgAS2JoF///d/b3/453/+5xcP4H/+53+ae++9t9lpp52az/qszyq+vf/yL//S3HLLLc2jHvWo5nM/93OLbi9saeuXfMmXNF/xFV9RdFtp3B/90R81l156afNjP/ZjzRd90RcV3V7Gwc///M83T3rSk5pv+IZvKLqtNk4CEpCABCQgAQlAQGHecVAkAYKW97///c3rXve65l//9V+bH/qhH2q+8Ru/sdjgkEDgsssua/7yL/+yOfDAA9tg4Au+4AuKZfvnf/7nzbve9a62jU9/+tObr/qqryqyrTQKtr/5m7/ZBoUHHHBA8/3f//3NXnvtVWR7Gbd/+qd/2rzmNa9p7r777uZZz3pW87SnPa3YsaBINN4wYtxeccUVzd///d83Rx11VLPLLruM92UrfjLj9uabb27b+5jHPKZ53OMe13z2Z3/2ip863tvD3v7Xf/1Xc+ihhxbPFnv7h3/4hy1XbFjJbP/u7/6uOeWUU5rv+I7vaI444ohi11xGF+P2ggsuaN73vvc1P/VTP9V82Zd92XiDbg2fjC14yUte0jzsYQ9rBc7P+ZzPWcOnjvMRsH3b297W/NzP/Vzz67/+683DH/7wcb5oTZ/6F3/xF80P/uAPNg960IOan/mZnyla7P7P//zP1rflzxlnnNE84xnPKNomIMo///nPb2644Ybmoosuattb6sPa8NM//dPtn2/7tm9rfu3Xfq15wAMeUGRza4tz/uEf/qF5/etfv30te9GLXlSszYVtbXFOTTGkcc54JuW2225r43Pi8pK1hIjPa4pzavLFa4tzavLFx5u9q3+ywvzqDP2ENRPAoXrzm9/cOtZHH310c/vttzfvfe97m7e+9a3NQQcdtOZvW/3jEDLYOPj4xz/efPEXf3Fz/fXXt5k65557bvOIRzxi9S9Y4yeEkPEjP/IjzUMf+tDmk5/8ZCscnnnmmc1znvOc4gRk2J544ont5gyCFuI8TgvZUMcdd1xRWXExbl/60pe2ohbj9pJLLmme+tSnNuedd17z4Ac/eI09ufpH/du//VvzEz/xE80999zTnHPOOW3mXsnPdddd145R+r7kTToY3nTTTe0G0tVXX90iRdQioC0xew+RiPF51llnNf/8z//ctveFL3xhK3SWmBnZZfvEJz6xFV9KFA67bJljp512WnPyyScXZbvSeX/22Wc3P/7jP97aq1/+5V8uWpxnzX32s5/d/PEf/3Hz3Oc+txVkSxXnQ5SHNWL3l3/5lxdrbkOUxy84/fTTW4Gz5Ix52J500kntWP3u7/7uYudWdPhb3vKW5vzzz2838EvzC7qDElH+BS94QXPCCSc0+GP8od0lrg0hyuMrPO95z2t+8id/sl3bvumbvqm4uVZjnIMvzkmfr/7qr25+93d/t/Vt8RNKS0KqMc6pKYYkPjfOWb9JiXGLvWUTjOfbv/3bm1/8xV8scqO55jindF+8pjiHcVqTL77+mbveT1SYXy9PP20NBHCqydj7pV/6peaRj3xkg4CIkPyVX/mVbZZZSU+Im2TDvvjFL24dVLLmcVo+9rGPFSfGBVsWepxr2v/bv/3bbXsJvEoS48iGJbC68847m5/92Z9tA0ECL8QiBAPGQjAvYUx89KMfbcVYRG42ZnCy/uRP/qRt5z/+4z82v/qrv9oyL+VhU+b4449vaPcxxxxTvDj/K7/yK+14IDAkg7NUcR6RiAB2n332aTM44Yw9w0a84Q1vaHbbbbdShkDbDkQi5hcboWx+sYHApiLzjM2vkp4Q4A455JBWePnIRz7Sbooedthhzctf/vLiMpBh+6Y3vakVYsl+euUrX9lceOGFze/8zu80j370o0tCu70t73jHO5p3v/vdrXD8xje+sWhxHrtKJu/hhx/etpPTHiWK84ry4w51RO4rr7yyFWEpu1Pyc8cdd7QbzPguJW7UpuxClP++7/u+5gd+4AeaD3/4w63d5QQjc62kJxXl2TjA3hI34Dey6Vza6ZQa4xzWBE78UCbqQx/6UDuGf+M3fqNN8inpqSnOqS2GNM4Zb6STyIMoTzzOSVAS0Ygd+G9sWUk2rMY4pxZfvLY4hxlRiy8+3uxd3ycrzK+PpZ+0JgIEV0xyhJbI0nrta1/bUHaDTMOSHnYJEd9e9apX7ZAdT/tpK+I84gYbDCU8ZEPiCKZsEZB///d/vxXmcbTD8Z66vZ/5zGfaNuGQpAHsf//3f7ebCWTIkfFdSns5xvWe97ynefWrX9184Rd+4XZ8ZPjjbH3qU58qaix88IMfbMWs7/zO72xe9rKXNU94whOKFec5MUE/k/lGdixCTKniPMLmtm3bGjYS4gg9geIzn/nM5hd+4Reab/mWb5l6am3/fuwUmcYI8JxO4olA8a//+q/bzaT73//+xbSXLD1E41SAK1WUw34hGmOnwn4hymHTTj311IZM/xIfjqizPrDm/tZv/VZrI0rNnGfzlhMInEz7uq/7uuZ7v/d7ixPnqdHOGob9h2m6MffpT3+6PV3zpV/6pe1GTQl10REHsAmMAUqxhQ/G6Q9EmX/6p39qT6eUtMGI8MrDWAgbhq3ANnCCgpIbbDqWkPVPf//wD/9wuxbEKZ9bb721XXtJ6qD0HcL91BnpXVGescl6Qdse//jHt/5tCTzp764ov++++7bjgLWYDWcyfPfee++izG1NcQ6+AD4sG8txCvhv//ZvW5+MTf3STn3UFOfUFkMa54xjRtA3fvRHf7SdS6wP2FZic9YJkjmIeUuaZzXFObX54jXFOTEbavDFx5m56/9Uhfn1M/UTVySAw0rNWIQtLsWKCU8NUQQ6/olARxBGFv2UD0HW93zP97Ri7GMf+9jtTSHgJhgkGN95553b31LC0XUCWMQhnOn0+CkBLCIMgSHZ6JQHmPqJIPBbv/Vb75O5G8eACQ5hX0J7cVQQsOC466677oAvSvJQW7qUsUCfM05hGDVkSxXnOTXBphFjE7YE26WK82Trfd7nfV6bNR8P4hycd9999+3i0dTzi+//xCc+0W5uIQpRmzkexDnK2cC4pBIxkQmZbm7Qxssvv7xdG9i0QfhGMJi6NBNssbOcQorNDWwvGf4PfOAD2ztJ9thjj3ZMI3SVInJF5gsM999//zbbP8R5xEJOKTC2S8newu5S45RMeS7TDHGezQ8ypCgrNmVGJ2sV9WKZ/9QTP/bYY1ufhtMztDGOrDNuSyhxQ3sQCO66667tR+jxubC/lGbjQSCgpFgpJW4Q4vC1mG+MSzhSCx2Rmw1o6soyFjjJNvWDEIfPCD98xj/7sz9ryEjnNB0bNGQg48/EKcEp2suY5VQP6y6bNOmGEWXDOAlE1jx2rIQH/wpeZPWHKE+7KCf4Xd/1XS1PTjOW9NQU5yDMs3nPJjP2lLWKDVw2nrkvg7sHGLsIivjrU9+hUlOcU1sMaZwzjhVhwxvNgD/paSTGBz4Dm/olJXPUFufU5IvXFOeks6F0X3ycmbv+T1WYXz9TP3FFAgSBBKkEhgSAHOshmEGMp4bo/e53v3aRIgudkiw4hFM9ZOqQMc9DMEh2Fpll/DsLLcd+EQoICkooC/EHf/AHbVvgR9CKg01giDOAOHfttde2wXcJJTcIDgleuF+AzN3uJgycEWPYxCkhSPyrv/qrNmhhPNDXXaENzvw9wlwJQSKbMAhEEciWLM7T17QPIYMNpciQK1Gcp62MXcT59GEs42SXVm4BQRum6XglEOckBc5sScFAl21seCEmcvQXMZyMLuxuCbVvU7bpHRRsLLBJc/HFF7ebYyXdn0I7KRmF6IYAH+sZPNm8iUsVS9lIQHSlXBhrGu3DzrLmMhaogVyC2J2K82yEIRhyGTCbMvvtt197Yo11ARGxhJJMqTiPGEedecYs6xZjmjZeddVVxZRkoqwG4jaiNhtLjAU2k0jsYFOUMYtAX4KfEKUZWR8Yt5ymwLcNwRMfDDG8FD+h61uHUMSYKPkSWNrNvMNuUYKntEtga4pz8BPZSELw/pqv+Zp2owYxnmQjxgCnlfDTyewlMYXSclM+NcU5tcWQxjnjjWzWBtaFdGNrowS18VrS/8k1xzml++K1xTkxWmrwxftH9vSvUJifvg+2fAviODc1Iffcc892USKoRiDmMkIup+SfiLDUl+ahdjfZGtRDzlnrMo5zc+zsUY96VHvcOIQAMuMRh9hEQDCKwJAMabJLEAjYVMj5dNlSBoZ2ILhxJJm61xybItMlLiyl7jiB7MEHH5yzqTO/iyPetIfMzVkZZOEk8ndT12uNY4cIr7Oy82KjgfHSLXczOej/bUBXnOcyY/4fmyIPechDSmlm245Z4jxHFhE2EDpKKAuRAuuWXMGWvPOd72znWQmnadK2kinJ5hKnkkKYZyOH+faUpzyliOxu2sgmGOOSy0qxxcwxNvGwuWR1Tpkp3Z0sb3vb2xoye5n7ZMjzUOaKTWjWjZLuT0kzX1hz2fzkUk2e0srapBn+X/u1X9vaBcRO7qgp6ULYEOfxWxC3EI/ZnAkBkXHLcXXsRHp6ZSqjG+I88wiWbNSFYBDjlky+9GTQVG2N8ls33nhjawcou5Fe+FmSnwAjSpvBk3tSwi+I0jWl+wmxscDv6J68nKr/N/peNm3Y8GJTJj3VWkJbS41zZrGh39///ve3mxyIh6wJbM5gc3nwZ9h05MTK1DX9YzO5ljin5BgSlmxuEguk5VVKjXPuvvvuVicIrWDWWC4lzumyndXWOG379V//9duT+0hWZKP5yCOPzBrnDGFbSpyzEdvSfHHWfNhyP043bi0xzkH/4g82IX1q8cVLWPs3aoPCfOk9tInbh+HsHufGgX7FK17RCvTxILLwpAEgO3NkFHHkJ1ephe5xbr6XzDFuTUeMRxzCWaUuK/8/MrwpC4EgQyZJ1Jweu1s3YkttWOpzkyFPGxEx4vhpOAEEjATduR42MhAqCKjJckufEIVoY/dy2hAQyerLVbubRZQMVx7qhqeZoyEKkbHDplF3swCn5fd+7/ey1u7eiG2f08rRfzZyqC2aY+NjI7az2pqK87SR+uPU9891ifEibFOHlcAWrmRMk8mXw4YtwrYrzEe5BbLjKMmRY9ODzEwy8CihMaveMjaOdiG+pxc+xgVaZM7n4BqixOte97p2A5EAatbDWGG8phtcU5U46mPL37OecSKNtY3Lxyhtw+YM6zF/uHA1x0M/b8Q2smLZ3GITF3EIUZnsbu7OQARnU5+N8xzPRmxp67yNTsYta3HOWrJ9bOE4a6Mzxi3zK+e9PxuxjdMziBb4Wuk8C3vGmM6xjvXZhMjYo/QKpyZIjEizJFkrKM+UcwO/zyakcwf/hn6ndvsUl1gvsu5GRjIxxRSnUYauu6XEOUPYcqE95a6wq7GJGCet8A2wwTlOVG3Elo2EmuIcYtrSYkjKWXF6DtuQxuYlxjl/8zd/05aGYwMujc3n+aqpOJ87zmHdnce266N0hflY5/baa69scc4ibKeOc4awLckXv/7669sEKBJROXmETUV/Se/2KSXOYSzii6PR/cd//Edb2gyflUoRPKX54jn8/TG+Q2F+DKp+5iACZGIReHC5CcEzgQgOHTtxZOVFViHZFxipcPYiG4IALFe5griBnOx8bkmnTA1tJ5OMDYLI2Oz+cAwVhgxRP834HwRohRcNZdv9Ci50ogwAbY1MmBWaMfitiGjUAWWTAzEoFefTTEOCarJgYtPjmmuuaQWjXOImPygupcWxYzOBDYw0CIlMQ0Tic889tznmmGPaoJtFjTGMgMRilqtG80Zs53VQOK2ULZi1wTC4Yxd8YR/bjcR5TnlQFz2XKE9bFmFLuQrqHjN+sW85Rfkh4zZlywklNsnYDMXpokxETlGetrCZiV1dpE8jYx7W6eW7Cw7DhV+OeI39IutlkflC5jH1psn8j8t3F/7yJd7QxzYuBabuNQEDIgz1xClpgK198pOfnG3TYwhbMvwRCdmUI2CI8jUICvgViPQ5NpNWGbdkIFJCKmcW8hC2s4YXGej4CbQ1ZxZy37jFz4rSgiQe4FdiExCSX/WqV7WJILnqovexjU0R/Fv8AYJcNhixvWxGcpIqZ8m7PrbpOIja7WRsTnEJ7CLrLu3GZtH3U1wCO9SnKSHOGerTzLrAGPGIMYzPe9BBBy2xKi3+lqFsa4hz5v36KWLItNQHJ6l5KFGgBOYAACAASURBVBPGKaTwq0qKc0KsJl7hhCeb3B/4wAfaDdqN/Kop4pwhbNOxEHfssQFKaT588pyi/KJsp4xzFmWbcp7CF4+TMlSLoKTh0NKWU8Q5obu98Y1vbDUNqjHMKhtaki+++IpSxjsU5svohy3XihB+yIJO61QigCO0cvw0BA5KrRCosEvHjiKOQWTudbOrxwLJYoOYltapxDhyJIq2zcrmpi1clIdwT9tz1WpehG3KiwwT6kiSDUPAnWahjsWVzw3HgzI7iCgsUl1xntelThQLA8/b3/72VryL+qxjtjM+m7JE7HDvvffereM3S5yPTG7EYjYb2OTgYko2neJS4xxtHco2bUtshJBdlitTfhG2XW4RIOTMlF9k3EZ74+TMIx7xiPYYas7NJNowZNxGWyNLBxGLiytzi/LYMAQ25hgB4Tz7mo4F7AcbH2zMsGma86JH1gey8zg+zWbhEHGeyyoR5LikNudFj0PYRjkNNs2nvuRzCNsoVcJFhFPWlB/Ctmu/wt5GnfxcfgLtGMJ2nr3lXoqcfsJQtmxuIBa/5z3vaZ7+9Ke3dxDhV7DulmYTCHbJMMSHpKwRdyixNhCkl2YTuj4CG0mMn1mX3Y/p2yzj04R9wBfPfdfT0HW3hDhnKFsEcTaNKM2JL8wmFP4iJ6tK88W7Y7H0OKfb3iliyNh4pVQRpQtjc5OseU6pR8xeQpwTvgonDrBJnK6MzU1OSs27W2KqOGco23QcsGnHb6G0a05Rfhm2U8Y5y7CF8xS+eJSEI1GPxBcSR0iM5BTdPvvsMzdBY6o4B02OJCniHO53pB2s/fitVAGIBI1SfPExfZCxP1thfmzCfv5MAnG0GBGe+rrpE0IbDi27cwi1ZHAjtrDgkr2J+NK9DHRM1ARPl19+eSvCIqTEk2ZzUzuW34OBxegiEiHM5haOF2GLgeVhwcexJlMyp3DMd/OdHOWGHSU+yMSbJ86zcYOjRSkZFjTeg+OYHgMfcxzw2ewIEzzDiyw8AuhZ4jwLF2V42NDBaURcJDDMWU98EbapgIywkVuUX4RtKiDH6YOcmfKLjltej8N6yCGHtBt0uUX5RdmGME9ZDQLvXOVrol8R13BWEVnJgqW++TxxnnlGrX5OJnHklrn4hCc8IctR+mgvASEbQ5RSYTzOK2XF68lAIrjFqUXEYH1I15Sx7ddQtgTdBAqI3TnKEsz73UPYsg4TEHBnyv3vf/+xEc79/KFs4wO4QJHa8lwEi72lPFBO1kPYRlvxvdgIZ7OGBAnEgjjCnAP4Imzxvy677LK2FBZ1UPEvELtzPouwxf9iTeDuJDYTsHe5EiNgsgjbYIh/TtkISl3MKjU2FutlfBoEZ8YrJQJybs4ssu5ib6eOcxZhiw/MvKLUFaVDSD5CsC3RF4+xWEucQ3unjCGJcbCf2LCwQyEkctI3Pf09dZwTp/sQDdNN7bhbgth91ulv/PEp4pxF2Ma4xXaxSbLI6dF12N9l2E4Z5yzKdkpfnDUX+4l+kJbcZIOWuKdb0nDqOAdbwBqVlimLDVrKd0ZJw1J88XWM/6k+Q2F+KvJb/HvJHEZ4wYmbVY4mjk8hvmMQyMygfAxOQffCiRwoyXYmWCJ7s3tMM45PIbAQqFBuBQNGoIUQd8ABB2QNthdli+OFk01QSEZEziCLvqNfESUQ2RFV0uNdszLnc/T3Rt9x6aWXtrvFRx11VHvhVVymO0ucn7qty7BF3LzrrruyCBnMHRz+uBR5UbbwJ0OZkgWlj1tsGg42mzO5ap+zkUUWN/NqEbb0CzUwEWZxHnOUAaEECaIk38WleARU2IT08tF54jwnqBA5OWpNhmzuh00BxMr08tF54jxjlvIw1MbnAvGcQgZcFmWbmyVjj6Bljz32aMfCImxzt7X7fYuyZcP2ve99b3uqKueGbbR7EbbYaWwCmd2Im47bjUfbImxrG7dTtncZn2bK9i667uaOc5jXbLrtuuuuC/vixBrEOmws5/AR6EfKlXBaB19hEba8t6Y4Z8oYEr/x5ptvvs8pb+Jbym2wmTzlBng6n/EXEINJMmNjPh5+Axds42/Pun8sZ5yTtncZtly6zMlVRNGccc4ybKeIc9I+X2TcTuGLY29JQIwNLZKI0k14fELKW6IndDeUpoxz+O577rmnobxlPHGvCGtWzlLNU67nOb5bYT4HZb9jJgEWG4RgsspnHX/k75/3vOe1Ak3OeufRWLJG2QhAGIoMUo48zcooj78na7IEA1UyW1jhUBPczxMjZonzXRG3lGk1T5xPhcZcbcXpI0uQhX2eA1cSW8YBIiXlMmZlCJbEdkgflsSWOrAcNyeLm+OR3acktjh22HqCqHmlPGZdAo1zyzwjUC/pmXc5WjjlOUVN2sLpLThRB3+WXSiFLTaeupVkX5IxxJ0u3acktgShtJOxO8/elsSWLGfKj5A5PMunKontkPlcCtshbS2JLQIl2cNcXj9PUC2FbW3+Ij4YWY8PeMAD2gzyLt+S1l3GLRtIJDdwimuWDSvJpyFBigu98RdnrQ0lsa1t3A6xYQjgJJcQk4cIzkYJYzzXxgzt5BQlG9roB/NOFnUvTeV9+Iu0lzg954NugBibbhx0v78UtjC68sor25Mw2K/0EvVUGyFDmkzpKA02BVv8xT6fhjaXwpaEE0p0cn8XZetmPVHxgJPKEQth1/gTCWw5xm6UakajoZ/nPellvzEXEfBpa844JweTXN+hMJ+LtN8zVxii1Ad/MFTpMe4wUJQ24YLNXA+ldMiCxmElKxqHlSz9cFBxCBHfu8e4MVBcLkWJApzyHE8sTNT9IlMUIY4adOGglsaWI8U41ZR7mHXRa8osDQg4Po8jBl9OIuy222458A7+jm5AwOWIiKEEvgijuR4cEBylvprcpbCdVyIq5VUK26F9WALbEOW/+Zu/ua1fPE+4LoXtRuW3Uu6pWHTGGWe0m6S33HJLW1Iqd7DVNx66QhwO7nOf+9x2I5pTVTmeKDeAk0yQxQb4vHtZpmYbojz9yqXqiMfzyrqUwBZRPkqT9dUDn5ptlMlg7SR78FnPela7MT7rAvIS2C4yN6Zmu0hbS2CLD7Zt27bWB8MWcRJ0iDg/hb2tyV/EflFrl5q7++67b3tZNj7urDJlpay7jN3rrruuTeTA5s5bl0rwaRDlEbXwb/Gt543ZEtjWNG4XsV9dgTMu2z7hhBOyxjmUleUSVLQB7Ngscb4rzMdl27w3ZwxJORjK7zImyILmxNmspwS2bCpSyYDTnviK+IycBO0+JbBdxKcpgS2iPIL8/vvv35avnJfI0RXm4x4H+iZXnJP64n1383SFee4CpOTSFKVwF7FlJb9WYb7k3tkkbbvxxhub66+/vnna0552nx3jqFmFQ3vuuee2tz3HLhtlFFjwzz777Obggw/OQiOMJzvbp5xyyn1KDUQWPxddEIxHnXsMGUI+F/Ug6ufY2cTReNOb3tTWgKY0BjV2aQ8bAwQGpbGlA6PMDscI6d8999xz5kWv0dkRELAoIca/4Q1v2OEo1ZiDYqNxO+t704CARZc7BzYSRcdq+6xMt1nfNSXbaA/zCXEgzcApjS1j9d3vfnd7FwZ3Hwx5pmQbojz1qgla+rLJSxi3ZFjgzLGh1Xc5X4xvTjJRCmajYGdIXw19DZyoZY9tR8Do48rnhhDHJeG0l0xwjlfnyCQhaCajjO8jo3tIe6diG4EAR7UJBChJ1FdrfUq2i4jyMb6mYhsiEZehck8Pl0/3PVOyXXTd5bdMxRaBAt+VZIjHPe5xg+b1lGyj38N3RCAYKs7ntre1+YuIPwgv2LA0jpk310pYd2kbp7hoMyeqiGnmrRNT+jRDRfl0fEeJySl88c0a57DRz50SbOyRwMZGCT5b7jgnvdttnjhPZjylECkVQmIf8TlxRs4YMsZj+OSUi5rnr07NlrWMeIGNhFTbmGW/pma7qE8zNduhojysqduO7sUGLyVaWZ8/+tGPZotzFhHlaS8nXLkjiZLT6HysgdiDXHFOny9b498rzNfYaxW1OYwMJSvIMOf4E1ndD3zgA7f/ChYEFgIcqZNOOqkVNHn4fwgY/DPHRViUUyADjqNb83bhaRdOIsaHo1sILRwJ/8AHPtAe8cM4zSvFsM5ui8CKWn/haNx2221tu8iEi4s4SmGb/nZ24+lTjqRyoc2DHvSgueI8iwSbDzhV/Na0vtk6eXY/a8i4nfX9n/zkJ9vsCPogt7OatmeIOD8F2245IuYSG2Bc8vzgBz94wy6dgm04oGSTkflGdiFza++9995QOJyCLfAiAEAkOProowc7c1OwTUs9RSDLRl3Yro0EDe4l4U6MXKI8bcG5P+yww9p6vGQRMW65qLFvbWKzFoE8p7PK+IMRm5/pBW59NpN1JTfbCARYuwj2CUSG2s4p2C4jysN9CrZhE8iIPeeccxY6qTEF22XX3anYEpRSHoqHjVBsAmt/X1mHKdh25/5QcX4qttHeGvzFyCDFh4nL6PtsLX8/xbo7q12RNc/JW5KOZj1T+TRsMCNUccqne98NIiK+w6ySmFOzrWHcLmpv8S+J2eiHM888cxJRPsbmEHGemJz4kvk5lSgf7e0T56dmS8xAcgychtyBNSVbWC3i00zJlqRCTnewNqAXpZnyjEsy5LlPKZ5YS6jWgK5UsihPmxk33L3I5hdrX844Z8gaW+NrFOZr7LWK2szOJjvsOFBkFHEUh8stugIXzj8Xi/FajCgPAiclY3JdikZdSEq/cMFNunEQAQybC/w9pQDIoj311FPb1/KwkJHZTwmRvky/dXTfW97yllbc5vtTsZr//tjHPtbutPKQ5cslPVOzTX9z3ORNiZdHP/rR7UbNLHE+LtXlAtjcWQ5Dx236u+LCYsb5UGFpHWNh3mdsJM5PxZY5hPBKfyJgMNdx8ilVtJEzOCVbjr1Sl5nA8PWvf33DUViOeb70pS9t51k3+3kqtmn5GkrYsMm5UYZOjJsp2EZNeU4mRRkQHH0eTgDNeyLLkOOSOUV52nP77be3wQDjgH9H8GZtYjMX4WDWpbNkGbKOITrnzCBh84DvfOpTn9puCgx5pmCbZufQn5/+9KfbLDzmVp8NnYot45WMQU6mcSw5Dbwpe4dw0fVZpmAb7cJ20WZq4Q/1paZiu8y6OyVbgmZOo7Cmsd6SRMCJhI027aZiO8sGsDmKWIAt40+3rM2UbKO9NfiLiMCc9CJ+GVqmbIp1d946EFnz/D0bs92s+al8GtoTnO644462BEn4iQheZERzWgWfgRreU/o0XbY1jNtF7S0+JuOc+PdFL3pR7xo9xO9Y5TWMSzaTnvOc5zSU2uom1OFTsiaTbJczhiRJjsta8QmpFBBi7Ebi/NRsOanIBh2n6oaUhZyKLeNlUZ9mSrbz7paJEjWsHcS/UfIshPl3vOMd7SZpzjiHC16JU0gy4DRdrAP4AbSRE+OU500fhPkjjzyyLfeMn5kzzlnFdpT8XoX5kntnk7SNyzkIthG1H/rQhzYcqSZ7i2MvTHICcEoSIHCR/cClVExyyrLkOPIPZhwUnDuO67785S/fLq6HKM8iRNswlHH5K04BGX6INPvss09v5uQ6uzNEV5ykqFdGWzmSinEki5/SNpS0IRuZG+unYjvrd+NgX3XVVa3TRFbnLHEe8Y4+oS5zrkz5tK2LjFved9lll7WljMg6GFI2Yp3jYd5nzRPnp2IbTgoCPSIG/coGDXNuo3JVU7LFyUaQpfYida/JYuCeBMqTUEcWUebxj3/89izJKdjefffdrY0laA1Bsy9DJ8bMVGxjbLKJgM2iJARsNyoFRkDI2sExz3m1OseaV9h7Tu3QRuwWpynIFGHjkCcE+vT+C076sJbldlbZCCdY5Rh33wmE4DUFW+xlbMAzt3jIQmZToU+cn4ptZMx/4hOf2H6Ki7nGOoWwOatm9xRso18J8JgzCPN9p5LiPVOx5fsXXXenZIvPxdpFrX7+yVrB6SpEIOwTwiFrRLppl5stgTOnUFiz0s3vdFPsKU95SntBdLeszZRsUzteur9IqQJsPKdAucNhyJN73UXwufjii5v99tuv3TzqJhAhyrFmsMYddNBBO/yEKXyatAFxGjjEeU5fM7f4JxsJ3XrNudnO6+9Sxy2+CzEKY2ARe8uax0Y/wl3fxvmQOTDkNR//+MfbmIq51d30ohQmCSj8f/q8W9YGP41N9FynrTlFT9IcviDaAA8nV0Mz4L/n+eVTsE35szGLbwsrkvn6ntxs0/Ys6tNMzZZEGcYv9+SR3IU+w1rLaSDih/TeJ3QadA/GSS5RHl+ANQyfBT8g9b/xbRgbzDX6vOtDouORrERCSu44p2+M1vr3CvO19lxF7SYbg51sjH0EMQQ0OIlc4kOWHMELCz1CQi4xPkUYu5QYpsjYjEuyCKTYledh4WfDIF1oc3ZFOFR8J3W9EDUQ58nQIhjE8GNEcbyjrhnHpBYpZ5Dj97BpAEsEOTY7wlnZqKxNjnal31HyuGX+sJimWULz+Awpa5OTbSrOMy4RjMguIoMeoZ7xSqmYnXfeubckQI52w5l2UvsYx4QgEAecrG3KbvH/ubUex4sM5ZybMrSNDQIyYSmvQgmFtIzCUHE+B8dZ35GK82xucAqJDCPGASISmU78NsTtEh7sFhtJHOOmDjoPogXiALYMoQCBlmBx6H0EY/yuyIRD+EYcmHcZOfOOtYxAct5lVGO0D/tFu5jzcKIcUAhFaWmbPnF+jLYN+cxUnGftJctsnig/5PPGfA1Z3VxCSWY0l7nNe7AjjF/6ZMqn5HV3FpcPfehD7Xxno5kTgDxkwbGRy6kKAlnmF5u7nBDK/XRFTexqKsqztrFucdpySM353O3n+0r3F/Fp2BhnA2ajOu2IjNxXwymLvnJH6+bMSQ1s1LXXXtue+MNfecxjHrPd7kbWPP4Lmf+529f3e2McM7ewU8Q4s0T5vs/J+fcljlv8VvoeX5b+X9Te4u+wXufyc7uiZojzIcqTeMBmAQl/+OOpOM9vI7Ynlhj7ISYglmEDFLEVf5ZSndh+ynykCRLz/PK77rorK9uUCaWXSJC78MIL55az4vWIxWzk4pvnYtvtu2V8mpxs4ULyGb5UnFJMxzG2iyTQrigfv5P3c5pt1incdY/j8AXwDxm/bNxGcgynYhDmsRmzRHnaEgmqxBhTaHfr5lHC5ynMl9ALW6AN3eAljidSCoLSHwS2lIhAnGcnMdeiH+gjY57s9xDf+Dt2AzGOLEI8cQESwhFtzilm0BaO6yFoEOBhEEOcp40EgF3jSbCFse27XHPdQ5CFhZ1X+jE9ypfyxvnnic2aEsX5EsdtuqM+dIMIARTBkAuWyeDI+bDxxtxmrrPo84Q4j3BBhhkbMmRs3XDDDdszTXgdIgIZ1GRV53g4Hs0JEzYMU6eoK8hG+3GeCHLZFHvzm9/cCl9s4g3JOFn19wy9pKcUcR4x9pprrmnIXqHkV9RmD3Ge4AlbAWvaTA35eDjmyekqRKQcbOOkFJsdBK/xzNqkof1kdLGpwLqGs414gO3ld071MJ9gRrBKduEsoYVsOTbNsSNDs6lX/T2wpR8pHcdc4TRX9ylJnCfg5gQCD+MwOIY4T5k4+hybkTKOy4I5CTS0hMyqbGe9PwQ3TqjF6bnu68L/oZ1DT1iso61kjHHknxqsBKrxlLjuzvu9XWGL4JS1gDGBb8M8ZLzjC5GMQrZc7icV58mIDF+Sdh1xxBGtODu05vwYbd8M/uLb3/72VnCHKT7BrJKWlGAgY3JoVuo6WMMWIZb7UBCK4sTylVdeeZ+SfIxVNhiIMWKTaR1tWOQz8G8px4mQRklRTv2G4BPjmJILxDVTnKRNf0tt4xaBjWxY/qQnu0q3t11xnj5gM5S1Kn7HkJrzi4zDRV6blnoiBg8bH/4i8UK3ROOUfjlxzitf+co2sS9OUZGkwTrM/JsXV0aJRPzKoSeDFuE49LUl+zRxMS1+NQkRqfge4xhtBPsVyT1Df/e6X5fGkJz049Qq61bqfxP/EN9S7SJ9sMHEamzS5CjfvO7fXvLnKcyX3DubqG3p5UjsbuMYHHDAAdtrwhH84oxx+V8O4WUW2tgxRizA2Mx6IjOGdoagnKubOJKM+IPIjpDJk4rzHCeiTbFZwN+R7Y/YmTNjPhYmyv8gvvGHgIVMhrR2P84gixdiARnSPDgrBAZsQOS4RBdG3HlAoPSwhz2szRhIxZVSx21sEA09vcG4JXMDzhvV8F7nWCbQZ6zGSRjGAMIrO/A83bI2kalJWRYcR7LL+Hfek2ujjjnGuO1uZDGmyYTjFAp/z/hElOcODLK3GEe33HJLK9ylxxLXyTP9rKGifLxnyiCANsCNIOrDH/5wm3FOUBU2jL/vlrXBhjF+CM5x/nACDzzwwDZIz/FwIRMnkZgrXTuUXjxFPyDKc79ICFyMa8YC5dlyZB3yfRyfRnglWIr5EvWhySrE6e4eMyW4iczIXGvZEFE++ndqcT7WVjKfyTLlYWORrGICU/p2VlkbXhfsOcFGCb/Y2B9z7NJeNlrwX9hUZC2j/jJPul7MOh7NvCQ7irbmFOSwswiEXf+ktHUX/5SNQgTtQw45pPUV0mCU7E3ET0pbkSVJMJ4KNNgTNqhnlRBZ95hgHCAS852p+BaiJn1NDeFUlI82hDjPb6X8UY7Ek5r8xfBbZtnb1J9hDobIEWxZy7hPBz+HuZnriXJLbIIhuJHZyP9jzSVRg6QJTixj15j7rHmMj1xrQmrvEY6xQ2Fv+Ts2FGgnc4dn1gmQXCzT76lt3M4T5flNpdlbxiqJDcyXbsYxJQ/ZxGWcdsvGhTjP6SUS53L44vCLscDaSsY884n1ITa8WS9IiEo39iPexRbg2zLGc8Q5kdhFPENSZLpZH344PiT2P+qe09Zgyz2BrHNpLD/m/CMWZCwQpxM7cDqZjbpSfRr44jNSBo4yvWhFs8T5KGsz9E6SdTMO/5ryx6wLbBKkPs1G/nfck4OWR1wfMf2627hVP09hfqv2/Jp/N3XhMdhkwFJbjUmOcULgjmwHhG+y93D6WLi6F7WsuUkLf1w41gRWs2rSpbviLBS5RKL4ISxMiKsEfN1aoWlZm6g5z++gFAAiYs7j6cEJIY5a0AQCZOAQ1NLvCFlkT+MMIsIT6KaBCs5MDkNPcMLGBSc02NTgAkc2i7rHsUodt0PFeY6esjvP/KQfcmx4pAIcl8ZQs3TWrvo8cX7hybumNzBnGJM4nt3LaDk+SSCASMPvCVF+TV89+GMWFeXjg1NxfuhJi8GN2uCF8b2US6DsxzyxZ5Y4v47vX+YzokY7Ge8I9N2AHEGbOpc8qSi/zHet8p4oV0aGPkHdBz/4wXYDic0wbGhcMEVgQDYU6y9iLYIyASSiKGt2jrVsEVE+mKTBAf7CvMz/VRjOem+sYayfiAMI8TAj2zVKfsQ62xXnEZA45UPgxVqdiy1iBGIFdovNLDZt076N0ltxj86Tn/zkdszQTtgyzmPcrJvnvM9jDrFpNOtEXynrLlluBK9xlwRiBX5DmhUdCRv4aDypKJ+LZXxPlGCkTxkP6UmOEDU/9alPzT09wdjnT65j6bX4i/Dts7dxISllDIh/8Cm5c4T4iKQaSlGy9uY+QcMaTDkN1t90PcOX6d6Zg1hHWSvsSdcHGnMss/6zRvGHsk/3u9/92vUJbviw2N4QsUoQ52sat2H7SXDo2q7o01LsLe0hVsRuIWizlnbFeerJMz5nxbW57VfwI57F90LoxrfCd7ziiivarHTsBg8b+wiZxJtxFxE2gzU5V0JilDmkTSRnYJtCnIcdcx8/gLZiLzjxx3vI8qaEI3+e/exnj2kKtn828RhJnMSOtJVkLexAfH+JPg2NZy4xFtisp/Z6t0TvvPJMWaD+7yZLlKtBr0MDmXVnxCxxHhsSJZS7p0RztX+zf4/C/Gbv4ZF/HxMXh4oJypEXghWyXKlTdskll7RZGBHA4lwhLFMXG5FwirrBLJ7suCNO4IB2g49w+AiwcAgRkhGSaDuiJk41f3IJ3eklPSykZJ2zs949Dp1mzuN4H3rooa0oDu95x2rXPTTIIGYBJZMw6u0hpGD0ydYkU4uMAo55s+tN21hsKWmwUR3kdbeTz4sMBzLL6M+NsgRLGLfzGPSJ8/QDr2G+MQ66WVxjsOUzyTzHKeEIXLdUBUIWQkZkkZYkzseJDUSYyNAKRpF5xjgmIy5Xxki3j3CMmE9cwIVtjSwb2scmCDW7ERJnPfw+fhuCTY5sIuwtAhHfhVDRLfXB2OSIZLesTVwImyNjcxanyCDjzhOyQroPmckEB4xx/n6Ko5whErHRhlPNusoGHIE3QmeUpsHGstFMgBAXkvF7DjvssDarrDvOx7IJnJA68sgj24CFdSzWXuY/Wf30+axNQ9Y2ysWQfYRInuMUQlyECJ90rU9PAeHz4CMwdlNxHnvHRkluUZ4+xt5S3iH8GNqelqbBryHYxjeLB6EZ/ggGOTL20vHFOkHiAOO2K1aWsO5GAE2/w4ikEvwv2s0GTboGUDucyzMROaY+op6WpZknzsdFmjnF13m2pXR/kXYPtbeMGTbtWWf593gQ6bF9bJjlfrCh+Ab4u2zWdS9Ohz9iKOUt8M+xCfwzVwlB7BViPOtCN15hEwkfgvWDdS1in1ScJ5GiW2ohB+Maxm1kyrPhwakd7Ncscb4Ee5v2WYiy88T5qTOO5/mNIc5TxoTSVcThJKVQKibWaN6LuIlPPMW9I3FaHTvFxvjNN9+8gzg/6+QK/iRj55hjjsmyaRtJUgjzxDvoC2x4EH+lpcBK82noW/qaZEMy/NEW+PeNxPlcCXO0LU3sQo/BJpCMNu8+p1Sc50QuvNGYFOXHW2EU5sdju+k/OcRgRAEyilKDnQawaaYbjmGUipgiIGCXMHZbEbYIUgle02AfR5DfExe+RkdSbxiBk0tdcggxRRgKmQAAIABJREFUcds1gSvOKqLKvPIKYXAjc57XzsuMGGNgRgDL5gwGm6frtJJtTBYn2XwECXG6giCAXfqcwWzU0mT3Pa0hTbsRPjnKzdHDGBdTj9uN+myeOB/8yXRgLM+7AHLd4yGO8rHx1j0OHdnT2AecggiyUnGejTNOVOR4yFZhLCKuktm6UQkT2sO4IYDEmZ36CCIOazhTzCtKE1BSYd4lPTl4dr8D55qAML0YkddE9jRrAZt36empyJwnw4+/T2tPj/UbQsgiSGLeY9/5bp5ZpZ+ixiWb0DnLhMXvZ9zCdf/992/XqrBT/H/EazaUEd7YfI5TQIxtBEXK7PD/mXs5hdjoc8QfsuAIttgAof333HPPZCdQumNqI/sV6yyiFYI3wn34EyHOc9oilyhPeyirgRiAUJzWXOa/KQ8YtpTNesY36wIbS2TKcq8D/k9XqBtrnnVLFLAeMF6xwbP8wSnX3ViT8HPTY/1sunDqD98RO4EgyNoaNXqjRGOOU38b9VPJ4nx33S3dX1zG3iIcs5ZRwoYNXvzMHKcQsKmsS92NLgQY7hniFDNzblYME6UdEWkf+9jHZolz6HsEd/zUeQk6cScZvkCU4+F9MGZTD+GLkoJTPCXHOXHhL74C8RcPay+bjLPiwynt7ay+q1mcJ27HN2SupfOeucV4Zyx3S/HkGr9xwovT6oit+OCpOE878HHhz71Q++yzT5s0kWsTAT+BjUy0BBiFrUIUhiuxAfaMU39s3EQZvyl8mnl9hi2jvCS+IEkl88R55iEnKHLd8fSRj3yk3RRiU4ZEPZ7Inu8T59H6SAZTlB93pirMj8t3U396XHpHJl7UVEt/cHrUDwEUwSN2EhG5EWNyBy+UoyAzjKCa9iMYkTFIkEUtw8jcxNliccCw0mZKVyBmxN/n6Ni0RjDGG34soBhTFqZZD8xZSBFhqBOXYwMhRHmCgfTY4bxgK0Qk2ojAwR+y6nOdQqBdlJ9gAwZBIxWnQuRG0KBNsQBNPW77xltXnCcoI2CJjIicIjKscKrYTEqPTSPCEBgyfplbbIB0xXkcK9qaSzDEYaKPycbAgSKbDcGb9iNkdZ+46I9/TiHIRnvSLAZqsmJHyXIpSZQPh48M0rRURQi0ZDwx57FtZMql4jybkmTL5ygDEkEItgBnOmqEsmbFnQKz1imyjtjQSY/Y983Tdf19iIYI7dQFZ7OYhw1F1gbEZeqM33jjja0NyFUCpu/3peI8R6JZjzkVNlVZqFntjc05bEC3jFG8Pk7PMAbSzGlEMWxJenF0H5NV/z42smhrnE6kfWx4MKbZgGEznLk07/LXVdsw9P3dEgWwQjRCKOpukPOZU667IcYyl1inInCOsiDc3cODIMjfM+9IMGBcE+hOkXjS7Yeh4nzujOPuuht2fpbIWYK/WIu9jfrRZJQS4zC3UoG+NOE1xiub4IjsG/lUcZk5m3hTXjw5y9aVOm6Z/2zEI6zGPOrGlekJhSnt7bw1ZIg4nzPjeMha1y1rM0sfGfI5Y76Gk+rbtm1rfV7GxCxxfszv3+izYyMOjmmSwzvf+c5W14i1lU3ynAmIi/DA5yKuwQdjkzOS0rqZ84t85jpeS+wIV7Ss0Ic2qiefxpwkfJKEkGODeR2/tdbPUJivtecKaDeZWmQOdY/Kpk2LzEIEjjh+hEhz8cUXt4JGzgCWdkVAjdBCNi/OINmvHAEna4zFiUU0d7vmdWfqRJGdR6YbAhxH47hckGAxMrZyZJZ227mRKB+v3chpnWIYR5kK+jvNho0LTciI5mHDKR3bU47bIZxScZ5MCILtKTK7Q9giIzbKgLBpQ+kiRCKEcAKAcARTcX7I71z3a+KIOiIRRzVhxtjAqSJDpLsZR1Y6QhI2g7IxUz2pM4WoRXu6x7nZ/MBBJEsuxyZdlwVzhnGYlqqg5AO2jNNHtDdqWnbF+dxcu8EUWdxk8ZGhQ+kz1oSUYdgRspQ5Cpr7CdvLZhbiPAIhG18coY4Lmdh4RqwlCMtxt8QQBulpCTbDEVp23XXXHd5KMM7TLdk25PNXfU1sLB511FGtsDXviXJGnEaiDutUT7eMHUkG2AI2vhC6SDwIG7fHHntMuqEIo1RoYWyysciYZSwQ9HX9mCnX3eBGu1mnKGXDusUpP9rOfxN4k1zASS+CbuYe8zBXGZC+cdcnzk+VcZyuu6n4Upq/GHxrsbfEZYxB2ouAhR/LaWaSHWLNwq+Ji7/7xk+Ov8dOUU9+o5KWrMfEm/hcs06x5WjnRt9R6rid1eaNxPkp7e08vhuJ87kzjoeOs9LF+dtvv709/UtCDKfV436Mbub80N+77tdFqaoQ52kvGd34N9gztCXWXuKHKTbCaRfxAXaVzYJu2c2o5Q+XODleijg/q6+GiPPr7mM/bzYBhXlHxtIENnL40w+lzhrGNIwn78MIUBN3iocst5NOOmmH8grsvFLvjfIqiN2IiCxauY5ubcQhdaKozc7RdDLPyDaMS2V4P+2GMxm/OZ7IIiIA6GbKc1yP/k1PIBAARs35qY7wwYUMTdrBZTtk6rBJwyKKUMjR/jjyGaIWwhyBTlwqNNW4HdKnIc5zfHqKTF7aGKUgELgIuMNhwZGCXey2M+c4UsdpFLIMp9yFT0UCxiyZZfEgeFIyhHYi0LLpQcCbK6t/o37fyJmKjSY2R0KoHTKG1vkaAiqcaALuKFVFAMsmSPDjNzDXcLKpJb7RfQ/rbNusz0qDKUqdMYfSBwEWoZM2UrKCk1+UbJpq7IZYxGVoXJaH/U9tK8EWG2SsZfOyv8dmOk8YQIxJy9oEwziJh93lArXcTwRUUct0Xk1osrpgisA19aZHKs6zgYQv0D09Q2Y/a/Csi1ZzMw6hBbasx5dffvn2JtD2mF977713e1wdMW6qdTfWBvwd1jLWgjiZQKNZxxgH1Jfnn+m9QLm5zvu+ob567vbWKs6XbG+jVjib3mwccfKT+YRAzwY9do2xSqIUPk0JDzEZ5Rxo67w7sbDLCPL4ZyUK83DcDOL81PH5vPE4T5wvYfzOa8OU4jy+H74JfjaaAGtpmliCz4APhg2Ok+OlivOc/GTtpaTcEUccsUNpG+wGiSk5fbC4ow79AHvEH2IskovSe2eilj8nFeHPE/eY4d/mbPOQeaI4P4TS+K9RmB+f8ab+hiEOP8ftyXQgk2OKC3q6HRDlKBBm2clEECDjicua+G+OTLJgsaCR2T9F1l63zfMyHFj4yVDmtnJKs5ClRTZXjieOehOwphlPsdPNAhr15rtOK44AF6PkLmUUXBAKySqk32PBnDVO2KFHRJyybMmifYlQENlSi753Xa/nVnoEQbjNC7TIOEWYp3RIzlI7835jKhKwScMRcLLNKbtDaSPKhLDhgZgYpUPWxWuVz5nlTJEpD9upL+mJWpZs0lAbdtaFs3GKCTtWwjxLgyk2HDmdxJyCKZuhjAPGBGJ3CbUWQ5y/4oorWrGFesbxUDKCkiyveMUrigsCZtWcJ2sSX2FeebxV5ski741seGwXGWWzNuEYB5yUYPNmys2k+F2pOE+wii8Tm6L8HZmFlF8pYY7R5lRoQZBDeMePoY4swSt+GAEvtjhXSau+tYG6thz/p65tPLH5xTiZVf5skXE35muH+Opjfn8f2ygnN6uszdT+Ytr2GuxteocSfgwn1DgJyGlgRG02wPF3SrEFcbKa0qHzTlBGjXw2np/xjGdMMVQHfWcqzpc0bmc1fqPM+UE/NvOLahXniRk4FZgrQSZKWpFoSHzLqUrmPuWtiF2irBH+7POf//xW2A4fhvWM0oK0tYRybKEnsOGID5Ouvfhg/CZii5xtTcs0c7kvJ/3QFEiYhDM+LAmUxBL4iCRzUWM+HoT9qbSPvimbxpPp/ZB97/Pv10dAYX59LLfsJ/U5/OklGN3jPlNBoxzFy172srbMAos9ojzicojwiEQ4gmRHTlECohYnqpvxRIYOu/Ms/rPqGuO0cvyLzPQpg9hbb7213Rgg+w3neda4JOMYUQvR4LDDDptqqFb5vdgEsgnIhKY8THoxND8onK1542SqHz0vg2+q9gz93tSZov4q4tbUony0HZGTrH3K7TDX0gzkCGIJxikJ8shHPnLoTx71dVNmOi3zw7plFphX8RtYx+bZuGW+a53vScV5bAQB5NSiPL8vAi82XrqXE/P3cVoM4ZiyViWcnol2xwXwac15fBw2mcnSynmXS99YqUlo6Za1IbMf+4X4wQkrxIHuhZt9vz/334evjv9D1n/OO5M2+q0bZc6X4C92216KvaUd73rXu9pTJenYo58R1zjVg+3nNBUiFhu0nEhCKOK/yeSMk2y5x2L3+6KuNGMTf4AN5oi9EO5J4Lj22murmGelxDlD+jTEeTbxGSul2IR5bWfNYEOJU7YPechDhvzELfmauHuGu08QizkpRzzGqd8o2YvfgvjKWobAXYrW0e2wblkbNm+pd06VA+5PmOIOpe7pGBLROI2E7SLhj+oGVF7AdlFKcqMyXaUNUPxfNm+xCVxeHBs5pbVzs7ZHYX6z9mzm3zVPnI9yChypKkncjExOBCyeVJTPjG6hrysxwyGCKrJieeKW99KNOQENwgunDBAs0sCG7FgWJBbXKRb9hQZFoS9mjnEBIdla1BAm+5TMAgJCRAxOVCBqlbJZFxhrF+df/OIXt6JLCdncwZSNUDJweDjuyRF6Sj4QLODMTlV2aaOpU7M4T6Y/2Ycx12adVCjFbIQ4zwkmxKRSLkoLn4aAFTGbMkFklREk0k5qHs87BTIl227NeTbAyeoiSJx3emnK9tYqzpPMwWnQ0jYVp+zLVb67tnU3FeensrfhwyK8p7Xk6QcEbk514QtE7IWYxN0T/D82bFl/SyqngG3F3vK7yIwnliD7l3bik099efUq47vk90aZzqlK8pXMpua2dS+GJyZjI5m1C/vFXShk1L/1rW/d4RL7En9zKs6jJ5HIwym7KZNOZpWuIhOek9bcnQRrNhCoYkAt/FI2QUvsX9v0fwQU5h0NayPQFecR3rjYq1Rxk0sIqbVYUtbIkM5IxXl2Zku4ZCyCKo6bIbCkx8piXHBMnQV1iktqZ3HFGY2LJ/l7LnAhc4BFld1ihM20luyQvvE1OxKIbIGzzz67oU4gz3777dcKRRxHLiXTtNtvtYkE0X7GNI4gGyClBVkIBWQ5EQQQFOCsPvOZz2wFBbJ4SnxqFec5mnz00UcXKRzP6mcCHDZ2uc+hpKytELnJzCJbMx7KRLGpOK/+/NRjORXnsQccAS9RlA9ONYrzjAcyNvF3uADaZ3UCta27Ic5PaW8pPcHGAKVq2EDkJDDZ5qz/CNoXXnhhO0Z322237R2EQHfHHXe0dzeUZG9pIG1jo56EDsZD+AnEDnvuuefqg8xPkMAWItAV50mEYo5xygu/gPKBPJxMKrlEFG0McZ62c0/glKJ8DKGN7pWg8gIaDX84eV/SacUtNAWq+6kK89V1WdkNTsV5WoowTwZniQIcQsCJJ57YXuLHca5Sa37N6nE4c2Sdywhz1ZTvG3mzgqoYD9Q+LjWARTAkg+DSSy9ta0mzq022PItoaeJmXx+U+vcIRWza4MRwt0MNXBnPZPxTL5BLPn3WQ4AMOAQNyl6VfmyaX4w4n7tG6CqkYYsYQ7Zh6aU1VvmdOd/LOnbLLbc0t99+e3t0eo899ihO0OrywOZec8017R00bDqXJsB121tTiQLWBjabOYVQwv0COefC2N9V27pbir3Fj+VeCS55pnQcQjYbnYzRAw88sPVpS7cB6djC5sKWrFguWPeRgASWIzBLnOeTmGP4CCSiUWs+Z5325X5J096lx+XblOgp5bR1TZc+L8vd9+UjoDCfj/WW+SaMPZkaZGRw8UWJonx0BrW/yOK84IILqliUSh9E3Qs0qRlcsihfOk/bJwEJSEACEpCABCQggY0IIBDhc59zzjntP0899dT23hZqy5MYU8odLvaiBCSQl8A8cT5vKzbvtynOb96+zf3LFOZzE/f7iiJAnUVqH1NrrYSSMEXBWbIxIc571HtJgL5NAhKQgAQkIAEJSEACCxKghOAll1zSCvScVOSE4lFHHdWcddZZxZSSXPAn+XIJSGBFAorzKwLseXsqzlNm5/jjj6+qEsO4dPz0oQQU5oeS8nWblgCXEJLVX9Mxz9I7w6PepfeQ7ZOABCQgAQlIQAIS2IwEol4792hRrtEax5uxl/1NEhhOIMR57lB7yUte0paK8lkfAcR56vXvvPPOzaGHHrq+D/aTtgwBhfkt09X+UAlIQAISkIAEJCABCUhAAhKQgAQkIIGtROD6669v67Pvu+++W+ln+1slUAUBhfkquslGSkACEpCABCQgAQlIQAISkIAEJCABCUhAAhKQwGYhoDC/WXrS3yEBCUhAAhKQgAQkIAEJSEACEpCABCQgAQlIQAJVEFCYr6KbbKQEJCABCUhAAhKQgAQkIAEJSEACEpCABCQgAQlsFgIK85ulJ/0dEpCABCQgAQlIQAISkIAEJCABCUhAAhKQgAQkUAUBhfkquslGSkACEpCABCQgAQlIQAISkIAEJCABCUhAAhKQwGYhoDC/WXrS3yEBCUhAAhKQgAQkIAEJSEACEpCABCQgAQlIQAJVEFCYr6KbbKQEJCABCUhAAhKQgAQkIAEJSEACEpCABCQgAQlsFgIK85ulJ/0dEpCABCQgAQlIQAISkIAEJCABCUhAAhKQgAQkUAUBhfkquslGSkACEpCABCQgAQlIQAISkIAEJCABCUhAAhKQwGYhoDC/WXrS3yEBCUhAAhKQgAQkIAEJSEACEpCABCQgAQlIQAJVEFCYr6KbbKQEJCABCUhAAhKQgAQkIAEJSEACEpCABCQgAQlsFgIK85ulJ/0dEpCABCQgAQlIQAISkIAEJCABCUhAAhKQgAQkUAUBhfkquslGSkACEpCABCQgAQlIQAISkIAEJCABCUhAAhKQwGYhoDC/WXrS3yEBCUhAAhKQgAQkIAEJSEACEpCABCQgAQlIQAJVEFCYr6KbbKQEJCABCUhAAhKQgAQkIAEJSEACEpCABCQgAQlsFgIK85ulJ/0dEpCABCQgAQlIQAISkIAEJCABCUhAAhKQgAQkUAUBhfkquslGSkACEpCABCQgAQlIQAISkIAEJCABCUhAAhKQwGYhoDC/WXrS3yEBCUhAAhKQgAQkIAEJSEACEpCABCQgAQlIQAJVEFCYr6KbbKQEJCABCUhAAhKQgAQkIAEJSEACEpCABCQgAQlsFgIK85ulJ/0dEpCABCQgAQlIQAISkIAEJCABCUhAAhKQgAQkUAUBhfkquslGSkACEpCABCQgAQlIQAISkIAEJCABCUhAAhKQwGYhoDC/WXrS3yEBCUhAAhKQgAQkIAEJSEACEpCABCQgAQlIQAJVEFCYr6KbbKQEJCABCUhAAhKQgAQkIAEJSEACEpCABCQgAQlsFgIK85ulJ/0dEpCABCQgAQlIQAISkIAEJCABCUhAAhKQgAQkUAUBhfkquslGSkACEpCABCQgAQlIQAISkIAEJCABCUhAAhKQwGYhoDC/WXrS3yEBCUhAAhKQgAQkIAEJSEACEpCABCQgAQlIQAJVEFCYr6KbbKQEJCABCUhAAhKQgAQkIAEJSEACEpCABCQgAQlsFgIK85ulJ/0dEpCABCQgAQlIQAISkIAEJCABCUhAAhKQgAQkUAUBhfkquslGSkACEpCABCQgAQlIQAISkIAEJCABCUhAAhKQwGYhoDC/WXrS3yEBCUhAAhKQgAQkIAEJSEACEpCABCQgAQlIQAJVEFCYr6KbbKQEJCABCUhAAhKQgAQkIAEJSEACEpCABCQgAQlsFgIK85ulJ/0dEpCABCQgAQlIQAISWBOB888/vzn++OPv82nbtm1rjjvuuIW/5eqrr24OOeSQZtn3L/yFvkECEpCABCQgAQlIQAKFE1CYL7yDbJ4EJCABCUhAAhKQgARyE0CYP/fcc5sLLrigefjDH95+fYjrZ555ZnPaaact1CSF+YVw+WIJSEACEpCABCQggS1AQGF+C3SyP1ECEpCABCQgAQlIQAKLEJglzPP+s846q7nooot2EOwX+VxfKwEJSEACEpCABCQgAQn8fwIK844ECUhAAhKQgAQkIAEJSGAHAvOE+Xn/X3wSkIAEJCABCUhAAhKQwGIEFOYX4+WrJSABCUhAAhKQgAQksOkJbJQxT1ka/n6XXXbZzoFM+tNPP337f3fL3dx0003Nscce25xyyik71Kjvvi8+IN4f73vta1/b3Hrrrdvr3u+///5m7W/6UegPlIAEJCABCUhAApubgML85u5ff50EJCABCUhAAhKQgAQWJrBRjfn0Atd77723Ofnkk1vRPMT6O++8sxXfn/jEJ26vRT9LmEeUT0X+WXXo43033HBDE2L9rO9c+Af6BglIQAISkIAEJCABCUxMQGF+4g7w6yUgAQlIQAISkIAEJFAaAUT2448/fodmzcpSR0x/wQtecJ/s9a6w3xXmQ7w/4YQTtmfQh+C+++6730fQP+aYY3a4cDZE/KuuuqrdAPCRgAQkIAEJSEACEpBAbQQU5mvrMdsrAQlIQAISkIAEJCCBkQnME9YPPvjg5rzzzmt22mmntgXdrPdoVlqCBuF8VWG+WwKn+/kj4/DjJSABCUhAAhKQgAQksHYCCvNrR+oHSkACEpCABCQgAQlIoG4Cs0rZRBZ9mqU+r0Z8/Pp47SKlbNLPn1ebXmG+7vFl6yUgAQlIQAISkIAEmkZh3lEgAQlIQAISkIAEJCABCexAYJYwH+Vn9tprr+1Z8/My5rs452XMX3755Tu8tFuaRmHegSkBCUhAAhKQgAQksFkJKMxv1p71d0lAAhKQgAQkIAEJSGBJArOEeT4KIf6iiy7aXlN+3uv6hPl5ten73hd/b8b8kh3r2yQgAQlIQAISkIAEiiGgMF9MV9gQCUhAAhKQgAQkIAEJlEFgnuAel65u27atvbQ1suhpNe/ZZZdd2h+AcH7GGWc0r3nNa9r/1818j/++4YYb7vODLWVTxhiwFRKQgAQkIAEJSEAC4xJQmB+Xr58uAQlIQAISkIAEJCCB6gjME+bvvffe5uSTT25/T/cS2NNPP3377zz88MPvI9Qfe+yxTXqJK9/Bg8AfT7eOvaVsqhs6NlgCEpCABCQgAQlIYCABhfmBoHyZBCQgAQlIQAISkIAEJLAeAmTeUxYnzbLnkyMD/4QTTthBsF/Pt/opEpCABCQgAQlIQAISKIeAwnw5fWFLJCABCUhAAhKQgAQksCUIIMrfdtttO2Td88PnZchvCSj+SAlIQAISkIAEJCCBLUVAYX5Ldbc/VgISkIAEJCABCUhAAtMTiJI1UaueFkWZnFtvvfU+mfTTt9gWSEACEpCABCQgAQlIYL0EFObXy9NPk4AEJCABCUhAAhKQgAQGEAhxPn3piSeeeJ8s+gEf5UskIAEJSEACEpCABCRQHQGF+eq6zAZLQAISkIAEJCABCUhAAhKQgAQkIAEJSEACEpBAzQQU5mvuPdsuAQlIQAISkIAEJCABCUhAAhKQgAQkIAEJSEAC1RFQmK+uy2ywBCQgAQlIQAISkIAEJCABCUhAAhKQgAQkIAEJ1ExAYb7m3rPtEpCABCQgAQlIQAISkIAEJCABCUhAAhKQgAQkUB0BhfnquswGS0ACEpCABCQgAQlIQAISkIAEJCABCUhAAhKQQM0EFOZr7j3bLgEJSEACEpCABCQgAQlIQAISkIAEJCABCUhAAtURUJivrstssAQkIAEJSEACEpCABCQgAQlIQAISkIAEJCABCdRMQGG+5t6z7RKQgAQkIAEJSEACEpCABCQgAQlIQAISkIAEJFAdAYX56rrMBktAAhKQgAQkIAEJSEACEpCABCQgAQlIQAISkEDNBBTma+492y4BCUhAAhKQgAQkIAEJSEACEpCABCQgAQlIQALVEVCYr67LbLAEJCABCUhAAhKQgAQkIAEJSEACEpCABCQgAQnUTEBhvubes+0SkIAEJCABCUhAAhKQgAQkIAEJSEACEpCABCRQHQGF+eq6zAZLQAISkIAEJCABCUhAAhKQgAQkIAEJSEACEpBAzQQU5mvuPdsuAQlIQAISkIAEJCABCUhAAhKQgAQkIAEJSEAC1RFQmK+uy2ywBCQgAQlIQAISkIAEJCABCUhAAhKQgAQkIAEJ1ExAYb7m3rPtEpCABCQgAQlIQAISkIAEJCABCUhAAhKQgAQkUB0BhfnquswGS0ACEpCABCQgAQlIQAISkIAEJCABCUhAAhKQQM0EFOZr7j3bLgEJSEACEpCABCQgAQlIQAISkIAEJCABCUhAAtURUJivrstssAQkIAEJSEACEpCABCQgAQlIQAISkIAEJCABCdRMQGG+5t6z7RKQgAQkIAEJSEACEpCABCQgAQlIQAISkIAEJFAdAYX56rrMBktAAhKQgAQkIAEJSEACEpCABCQgAQlIQAISkEDNBBTma+492y4BCUhAAhKQgAQkIAEJSEACEpCABCQgAQlIQALVEVCYr67LbLAEJCABCUhAAhKQgAQkIAEJSEACEpCABCQgAQnUTEBhvubes+0SkIAEJCABCUhAAhKQgAQkIAEJSEACEpCABCRQHQGF+eq6zAZLQAISkIAEJCABCUhAAhKQgAQkIAEJSEACEpBAzQQU5mvuPdsuAQlIQAISkIAEJCABCUhAAhKQgAQkIAEJSEAC1RFQmK+uy2ywBCQgAQlIQAISkIAEJCABCUhAAhKQgAQkIAEJ1ExAYb7m3rPtEpCABCQgAQlIQAISkIAEJCABCUhAAhKQgAQkUB0BhfnquswGS0ACEpCABCQgAQlIQAISkIAEJCABCUhAAhKQQM0EFOZr7j3bLgEJSEACEpCABCQgAQlIQAISkIAEJCABCUhAAtURUJjnhBbTAAADIklEQVSvrstssAQkIAEJSEACEpCABCQgAQlIQAISkIAEJCABCdRMQGG+5t6z7RKQgAQkIAEJSEACEpCABCQgAQlIQAISkIAEJFAdAYX56rrMBktAAhKQgAQkIAEJSEACEpCABCQgAQlIQAISkEDNBBTma+492y4BCUhAAhKQgAQkIAEJSEACEpCABCQgAQlIQALVEVCYr67LbLAEJCABCUhAAhKQgAQkIAEJSEACEpCABCQgAQnUTEBhvubes+0SkIAEJCABCUhAAhKQgAQkIAEJSEACEpCABCRQHQGF+eq6zAZLQAISkIAEJCABCUhAAhKQgAQkIAEJSEACEpBAzQQU5mvuPdsuAQlIQAISkIAEJCABCUhAAhKQgAQkIAEJSEAC1RFQmK+uy2ywBCQgAQlIQAISkIAEJCABCUhAAhKQgAQkIAEJ1ExAYb7m3rPtEpCABCQgAQlIQAISkIAEJCABCUhAAhKQgAQkUB0BhfnquswGS0ACEpCABCQgAQlIQAISkIAEJCABCUhAAhKQQM0EFOZr7j3bLgEJSEACEpCABCQgAQlIQAISkIAEJCABCUhAAtURUJivrstssAQkIAEJSEACEpCABCQgAQlIQAISkIAEJCABCdRMQGG+5t6z7RKQgAQkIAEJSEACEpCABCQgAQlIQAISkIAEJFAdAYX56rrMBktAAhKQgAQkIAEJSEACEpCABCQgAQlIQAISkEDNBBTma+492y4BCUhAAhKQgAQkIAEJSEACEpCABCQgAQlIQALVEVCYr67LbLAEJCABCUhAAhKQgAQkIAEJSEACEpCABCQgAQnUTEBhvubes+0SkIAEJCABCUhAAhKQgAQkIAEJSEACEpCABCRQHQGF+eq6zAZLQAISkIAEJCABCUhAAhKQgAQkIAEJSEACEpBAzQQU5mvuPdsuAQlIQAISkIAEJCABCUhAAhKQgAQkIAEJSEAC1RFQmK+uy2ywBCQgAQlIQAISkIAEJCABCUhAAhKQgAQkIAEJ1ExAYb7m3rPtEpCABCQgAQlIQAISkIAEJCABCUhAAhKQgAQkUB2B/we/kco2kMHp8gAAAABJRU5ErkJgg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7" name="Content Placeholder 6" title="Chart"/>
          <p:cNvGraphicFramePr>
            <a:graphicFrameLocks noGrp="1"/>
          </p:cNvGraphicFramePr>
          <p:nvPr>
            <p:ph idx="1"/>
            <p:extLst>
              <p:ext uri="{D42A27DB-BD31-4B8C-83A1-F6EECF244321}">
                <p14:modId xmlns:p14="http://schemas.microsoft.com/office/powerpoint/2010/main" val="3974832490"/>
              </p:ext>
            </p:extLst>
          </p:nvPr>
        </p:nvGraphicFramePr>
        <p:xfrm>
          <a:off x="1042988" y="2324100"/>
          <a:ext cx="6777037" cy="3508375"/>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3" descr="C:\Users\Genevieve\Documents\SCA\Signet\graphics\camillefina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20" y="1828800"/>
            <a:ext cx="1374775" cy="1813533"/>
          </a:xfrm>
          <a:prstGeom prst="rect">
            <a:avLst/>
          </a:prstGeom>
          <a:noFill/>
          <a:scene3d>
            <a:camera prst="orthographicFront">
              <a:rot lat="0" lon="10800000" rev="0"/>
            </a:camera>
            <a:lightRig rig="threePt" dir="t"/>
          </a:scene3d>
          <a:extLst>
            <a:ext uri="{909E8E84-426E-40DD-AFC4-6F175D3DCCD1}">
              <a14:hiddenFill xmlns:a14="http://schemas.microsoft.com/office/drawing/2010/main">
                <a:solidFill>
                  <a:srgbClr val="FFFFFF"/>
                </a:solidFill>
              </a14:hiddenFill>
            </a:ext>
          </a:extLst>
        </p:spPr>
      </p:pic>
      <p:sp>
        <p:nvSpPr>
          <p:cNvPr id="9" name="Rounded Rectangular Callout 8"/>
          <p:cNvSpPr/>
          <p:nvPr/>
        </p:nvSpPr>
        <p:spPr>
          <a:xfrm>
            <a:off x="609600" y="366252"/>
            <a:ext cx="1905000" cy="914400"/>
          </a:xfrm>
          <a:prstGeom prst="wedgeRoundRectCallout">
            <a:avLst>
              <a:gd name="adj1" fmla="val -28708"/>
              <a:gd name="adj2" fmla="val 109266"/>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LOTS of scrolls this reign, but EK Scribes are awesome.</a:t>
            </a:r>
            <a:endParaRPr lang="en-US" sz="1400" dirty="0"/>
          </a:p>
        </p:txBody>
      </p:sp>
      <p:sp>
        <p:nvSpPr>
          <p:cNvPr id="11" name="Rounded Rectangular Callout 10"/>
          <p:cNvSpPr/>
          <p:nvPr/>
        </p:nvSpPr>
        <p:spPr>
          <a:xfrm>
            <a:off x="1828800" y="2888790"/>
            <a:ext cx="1905000" cy="1226010"/>
          </a:xfrm>
          <a:prstGeom prst="wedgeRoundRectCallout">
            <a:avLst>
              <a:gd name="adj1" fmla="val -65869"/>
              <a:gd name="adj2" fmla="val -94172"/>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err="1" smtClean="0"/>
              <a:t>Yeeeep</a:t>
            </a:r>
            <a:r>
              <a:rPr lang="en-US" sz="1400" dirty="0" smtClean="0"/>
              <a:t>. Fully HALF of the scroll-bearing awards are going out between </a:t>
            </a:r>
            <a:r>
              <a:rPr lang="en-US" sz="1400" dirty="0" err="1" smtClean="0"/>
              <a:t>Pennsic</a:t>
            </a:r>
            <a:r>
              <a:rPr lang="en-US" sz="1400" dirty="0" smtClean="0"/>
              <a:t> and Coronation…</a:t>
            </a:r>
            <a:endParaRPr lang="en-US" sz="1400" dirty="0"/>
          </a:p>
        </p:txBody>
      </p:sp>
    </p:spTree>
    <p:extLst>
      <p:ext uri="{BB962C8B-B14F-4D97-AF65-F5344CB8AC3E}">
        <p14:creationId xmlns:p14="http://schemas.microsoft.com/office/powerpoint/2010/main" val="21910899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lvl="0"/>
            <a:r>
              <a:rPr lang="en-US" sz="2500" b="1" dirty="0" smtClean="0"/>
              <a:t>Total Scrolls over last 5 Reigns:</a:t>
            </a:r>
          </a:p>
          <a:p>
            <a:pPr lvl="1"/>
            <a:r>
              <a:rPr lang="en-US" sz="2200" dirty="0" smtClean="0"/>
              <a:t>RI22 – 256</a:t>
            </a:r>
          </a:p>
          <a:p>
            <a:pPr lvl="1"/>
            <a:r>
              <a:rPr lang="en-US" dirty="0" smtClean="0"/>
              <a:t>MC22 – 215</a:t>
            </a:r>
          </a:p>
          <a:p>
            <a:pPr lvl="1"/>
            <a:r>
              <a:rPr lang="en-US" dirty="0" smtClean="0"/>
              <a:t>BC23 – 181</a:t>
            </a:r>
          </a:p>
          <a:p>
            <a:pPr lvl="1"/>
            <a:r>
              <a:rPr lang="en-US" sz="2200" dirty="0" smtClean="0"/>
              <a:t>MF23 – 174</a:t>
            </a:r>
          </a:p>
          <a:p>
            <a:pPr lvl="1"/>
            <a:r>
              <a:rPr lang="en-US" dirty="0" smtClean="0"/>
              <a:t>TE24 - 300</a:t>
            </a:r>
            <a:endParaRPr lang="en-US" sz="2200" dirty="0"/>
          </a:p>
          <a:p>
            <a:pPr lvl="0"/>
            <a:r>
              <a:rPr lang="en-US" sz="2500" b="1" dirty="0" smtClean="0"/>
              <a:t>Silver Level Awards:</a:t>
            </a:r>
            <a:endParaRPr lang="en-US" sz="2500" b="1" dirty="0"/>
          </a:p>
          <a:p>
            <a:pPr lvl="1"/>
            <a:r>
              <a:rPr lang="en-US" dirty="0"/>
              <a:t>RI22 – </a:t>
            </a:r>
            <a:r>
              <a:rPr lang="en-US" dirty="0" smtClean="0"/>
              <a:t>98</a:t>
            </a:r>
            <a:endParaRPr lang="en-US" dirty="0"/>
          </a:p>
          <a:p>
            <a:pPr lvl="1"/>
            <a:r>
              <a:rPr lang="en-US" dirty="0"/>
              <a:t>MC22 – </a:t>
            </a:r>
            <a:r>
              <a:rPr lang="en-US" dirty="0" smtClean="0"/>
              <a:t>90</a:t>
            </a:r>
            <a:endParaRPr lang="en-US" dirty="0"/>
          </a:p>
          <a:p>
            <a:pPr lvl="1"/>
            <a:r>
              <a:rPr lang="en-US" dirty="0"/>
              <a:t>BC23 – </a:t>
            </a:r>
            <a:r>
              <a:rPr lang="en-US" dirty="0" smtClean="0"/>
              <a:t>53</a:t>
            </a:r>
            <a:endParaRPr lang="en-US" dirty="0"/>
          </a:p>
          <a:p>
            <a:pPr lvl="1"/>
            <a:r>
              <a:rPr lang="en-US" dirty="0"/>
              <a:t>MF23 – </a:t>
            </a:r>
            <a:r>
              <a:rPr lang="en-US" dirty="0" smtClean="0"/>
              <a:t>69</a:t>
            </a:r>
            <a:endParaRPr lang="en-US" dirty="0"/>
          </a:p>
          <a:p>
            <a:pPr lvl="1"/>
            <a:r>
              <a:rPr lang="en-US" dirty="0"/>
              <a:t>TE24 - </a:t>
            </a:r>
            <a:r>
              <a:rPr lang="en-US" dirty="0" smtClean="0"/>
              <a:t>136</a:t>
            </a:r>
            <a:endParaRPr lang="en-US" dirty="0" smtClean="0"/>
          </a:p>
          <a:p>
            <a:pPr lvl="0"/>
            <a:r>
              <a:rPr lang="en-US" sz="2500" b="1" dirty="0" smtClean="0"/>
              <a:t>Naked AOA</a:t>
            </a:r>
          </a:p>
          <a:p>
            <a:pPr lvl="1"/>
            <a:r>
              <a:rPr lang="en-US" dirty="0"/>
              <a:t>RI22 – </a:t>
            </a:r>
            <a:r>
              <a:rPr lang="en-US" dirty="0" smtClean="0"/>
              <a:t>41</a:t>
            </a:r>
            <a:endParaRPr lang="en-US" dirty="0"/>
          </a:p>
          <a:p>
            <a:pPr lvl="1"/>
            <a:r>
              <a:rPr lang="en-US" dirty="0"/>
              <a:t>MC22 – </a:t>
            </a:r>
            <a:r>
              <a:rPr lang="en-US" dirty="0" smtClean="0"/>
              <a:t>17</a:t>
            </a:r>
            <a:endParaRPr lang="en-US" dirty="0"/>
          </a:p>
          <a:p>
            <a:pPr lvl="1"/>
            <a:r>
              <a:rPr lang="en-US" dirty="0"/>
              <a:t>BC23 – </a:t>
            </a:r>
            <a:r>
              <a:rPr lang="en-US" dirty="0" smtClean="0"/>
              <a:t>23</a:t>
            </a:r>
            <a:endParaRPr lang="en-US" dirty="0"/>
          </a:p>
          <a:p>
            <a:pPr lvl="1"/>
            <a:r>
              <a:rPr lang="en-US" dirty="0"/>
              <a:t>MF23 – </a:t>
            </a:r>
            <a:r>
              <a:rPr lang="en-US" dirty="0" smtClean="0"/>
              <a:t>24</a:t>
            </a:r>
            <a:endParaRPr lang="en-US" dirty="0"/>
          </a:p>
          <a:p>
            <a:pPr lvl="1"/>
            <a:r>
              <a:rPr lang="en-US" dirty="0"/>
              <a:t>TE24 - </a:t>
            </a:r>
            <a:r>
              <a:rPr lang="en-US" dirty="0" smtClean="0"/>
              <a:t>40</a:t>
            </a:r>
            <a:endParaRPr lang="en-US" dirty="0"/>
          </a:p>
        </p:txBody>
      </p:sp>
      <p:sp>
        <p:nvSpPr>
          <p:cNvPr id="3" name="Title 2"/>
          <p:cNvSpPr>
            <a:spLocks noGrp="1"/>
          </p:cNvSpPr>
          <p:nvPr>
            <p:ph type="title"/>
          </p:nvPr>
        </p:nvSpPr>
        <p:spPr>
          <a:xfrm>
            <a:off x="4800600" y="762000"/>
            <a:ext cx="3304572" cy="1463153"/>
          </a:xfrm>
        </p:spPr>
        <p:txBody>
          <a:bodyPr/>
          <a:lstStyle/>
          <a:p>
            <a:r>
              <a:rPr lang="en-US" dirty="0" smtClean="0"/>
              <a:t>Silver Level Stats</a:t>
            </a:r>
            <a:endParaRPr lang="en-US" dirty="0"/>
          </a:p>
        </p:txBody>
      </p:sp>
      <p:pic>
        <p:nvPicPr>
          <p:cNvPr id="3074" name="Picture 2" descr="C:\Users\Genevieve\Documents\SCA\Signet\graphics\ClippySpark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572000"/>
            <a:ext cx="2487588" cy="1608138"/>
          </a:xfrm>
          <a:prstGeom prst="rect">
            <a:avLst/>
          </a:prstGeom>
          <a:noFill/>
          <a:extLst>
            <a:ext uri="{909E8E84-426E-40DD-AFC4-6F175D3DCCD1}">
              <a14:hiddenFill xmlns:a14="http://schemas.microsoft.com/office/drawing/2010/main">
                <a:solidFill>
                  <a:srgbClr val="FFFFFF"/>
                </a:solidFill>
              </a14:hiddenFill>
            </a:ext>
          </a:extLst>
        </p:spPr>
      </p:pic>
      <p:sp>
        <p:nvSpPr>
          <p:cNvPr id="6" name="Rounded Rectangular Callout 5"/>
          <p:cNvSpPr/>
          <p:nvPr/>
        </p:nvSpPr>
        <p:spPr>
          <a:xfrm>
            <a:off x="4838700" y="3505200"/>
            <a:ext cx="1905000" cy="678792"/>
          </a:xfrm>
          <a:prstGeom prst="wedgeRoundRectCallout">
            <a:avLst>
              <a:gd name="adj1" fmla="val 30906"/>
              <a:gd name="adj2" fmla="val 125385"/>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Data </a:t>
            </a:r>
            <a:r>
              <a:rPr lang="en-US" sz="1400" dirty="0" err="1" smtClean="0"/>
              <a:t>data</a:t>
            </a:r>
            <a:r>
              <a:rPr lang="en-US" sz="1400" dirty="0" smtClean="0"/>
              <a:t> </a:t>
            </a:r>
            <a:r>
              <a:rPr lang="en-US" sz="1400" dirty="0" err="1" smtClean="0"/>
              <a:t>data</a:t>
            </a:r>
            <a:r>
              <a:rPr lang="en-US" sz="1400" dirty="0" smtClean="0"/>
              <a:t>!</a:t>
            </a:r>
          </a:p>
          <a:p>
            <a:pPr algn="ctr"/>
            <a:r>
              <a:rPr lang="en-US" sz="1400" dirty="0" smtClean="0"/>
              <a:t>Stats </a:t>
            </a:r>
            <a:r>
              <a:rPr lang="en-US" sz="1400" dirty="0" err="1" smtClean="0"/>
              <a:t>stats</a:t>
            </a:r>
            <a:r>
              <a:rPr lang="en-US" sz="1400" dirty="0" smtClean="0"/>
              <a:t> </a:t>
            </a:r>
            <a:r>
              <a:rPr lang="en-US" sz="1400" dirty="0" err="1" smtClean="0"/>
              <a:t>stats</a:t>
            </a:r>
            <a:r>
              <a:rPr lang="en-US" sz="1400" dirty="0" smtClean="0"/>
              <a:t>!</a:t>
            </a:r>
            <a:endParaRPr lang="en-US" sz="1400" dirty="0"/>
          </a:p>
        </p:txBody>
      </p:sp>
    </p:spTree>
    <p:extLst>
      <p:ext uri="{BB962C8B-B14F-4D97-AF65-F5344CB8AC3E}">
        <p14:creationId xmlns:p14="http://schemas.microsoft.com/office/powerpoint/2010/main" val="9630818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2024 Considerations</a:t>
            </a:r>
            <a:endParaRPr lang="en-US" dirty="0"/>
          </a:p>
        </p:txBody>
      </p:sp>
      <p:sp>
        <p:nvSpPr>
          <p:cNvPr id="3" name="Content Placeholder 2"/>
          <p:cNvSpPr>
            <a:spLocks noGrp="1"/>
          </p:cNvSpPr>
          <p:nvPr>
            <p:ph idx="1"/>
          </p:nvPr>
        </p:nvSpPr>
        <p:spPr>
          <a:xfrm>
            <a:off x="1043492" y="2323652"/>
            <a:ext cx="6777317" cy="3772348"/>
          </a:xfrm>
        </p:spPr>
        <p:txBody>
          <a:bodyPr>
            <a:normAutofit fontScale="47500" lnSpcReduction="20000"/>
          </a:bodyPr>
          <a:lstStyle/>
          <a:p>
            <a:r>
              <a:rPr lang="en-US" sz="3500" b="1" dirty="0" smtClean="0"/>
              <a:t>Scribal Load: </a:t>
            </a:r>
          </a:p>
          <a:p>
            <a:pPr lvl="1"/>
            <a:r>
              <a:rPr lang="en-US" sz="3300" dirty="0" smtClean="0"/>
              <a:t>We have 128 scribes who have done some sort of work on a scroll this Reign. </a:t>
            </a:r>
            <a:r>
              <a:rPr lang="en-US" sz="3300" b="1" dirty="0" smtClean="0"/>
              <a:t>99 are Currently active</a:t>
            </a:r>
            <a:r>
              <a:rPr lang="en-US" sz="3300" dirty="0" smtClean="0"/>
              <a:t>.</a:t>
            </a:r>
          </a:p>
          <a:p>
            <a:pPr lvl="1"/>
            <a:r>
              <a:rPr lang="en-US" sz="3300" dirty="0" smtClean="0"/>
              <a:t>Of the 128, 11 are Wordsmiths ONLY. Several scribes do non-traditional scrolls only. 99 report in as Illuminators of some kind, only a few calligraphers do not do illumination as well.</a:t>
            </a:r>
          </a:p>
          <a:p>
            <a:pPr lvl="1"/>
            <a:r>
              <a:rPr lang="en-US" sz="3300" dirty="0" smtClean="0"/>
              <a:t>Over half the total scrolls for the Reign have gone out in the last two months. A THIRD of them due to be awarded between August 31 and September 28. Every single active scribe has at least one assignment due in the month of September. Some have 2 or 3. This is a heavy load.</a:t>
            </a:r>
            <a:endParaRPr lang="en-US" sz="3300" dirty="0"/>
          </a:p>
          <a:p>
            <a:r>
              <a:rPr lang="en-US" sz="3500" b="1" dirty="0" smtClean="0"/>
              <a:t>Proposed NEW Scribal Guidelines:</a:t>
            </a:r>
            <a:endParaRPr lang="en-US" sz="3500" b="1" dirty="0"/>
          </a:p>
          <a:p>
            <a:pPr lvl="1"/>
            <a:r>
              <a:rPr lang="en-US" sz="3300" dirty="0" smtClean="0"/>
              <a:t>Recommend we limit size of AOA/Silver Level (perhaps also Grant Level) scrolls to 11x14 paper. Smaller is quicker and should be less stress on the scribes. Smaller is still elegant and will not detract from the beauty of the art or accolade for the recipient. Let’s try and prevent scribal burnout…</a:t>
            </a:r>
            <a:endParaRPr lang="en-US" sz="3300" dirty="0"/>
          </a:p>
        </p:txBody>
      </p:sp>
      <p:pic>
        <p:nvPicPr>
          <p:cNvPr id="4" name="Picture 2" descr="C:\Users\Genevieve\Documents\SCA\Signet\graphics\ClippySpark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1192443"/>
            <a:ext cx="2487588" cy="1608138"/>
          </a:xfrm>
          <a:prstGeom prst="rect">
            <a:avLst/>
          </a:prstGeom>
          <a:noFill/>
          <a:extLst>
            <a:ext uri="{909E8E84-426E-40DD-AFC4-6F175D3DCCD1}">
              <a14:hiddenFill xmlns:a14="http://schemas.microsoft.com/office/drawing/2010/main">
                <a:solidFill>
                  <a:srgbClr val="FFFFFF"/>
                </a:solidFill>
              </a14:hiddenFill>
            </a:ext>
          </a:extLst>
        </p:spPr>
      </p:pic>
      <p:sp>
        <p:nvSpPr>
          <p:cNvPr id="5" name="Rounded Rectangular Callout 4"/>
          <p:cNvSpPr/>
          <p:nvPr/>
        </p:nvSpPr>
        <p:spPr>
          <a:xfrm>
            <a:off x="4267200" y="513651"/>
            <a:ext cx="1905000" cy="678792"/>
          </a:xfrm>
          <a:prstGeom prst="wedgeRoundRectCallout">
            <a:avLst>
              <a:gd name="adj1" fmla="val 58003"/>
              <a:gd name="adj2" fmla="val 118867"/>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dirty="0" smtClean="0"/>
              <a:t>Here’s where things are </a:t>
            </a:r>
            <a:r>
              <a:rPr lang="en-US" sz="1400" dirty="0" err="1" smtClean="0"/>
              <a:t>gonna</a:t>
            </a:r>
            <a:r>
              <a:rPr lang="en-US" sz="1400" dirty="0" smtClean="0"/>
              <a:t> get messy…</a:t>
            </a:r>
            <a:endParaRPr lang="en-US" sz="1400" dirty="0"/>
          </a:p>
        </p:txBody>
      </p:sp>
    </p:spTree>
    <p:extLst>
      <p:ext uri="{BB962C8B-B14F-4D97-AF65-F5344CB8AC3E}">
        <p14:creationId xmlns:p14="http://schemas.microsoft.com/office/powerpoint/2010/main" val="21107838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2024 Overview - Commentary</a:t>
            </a:r>
            <a:endParaRPr lang="en-US" dirty="0"/>
          </a:p>
        </p:txBody>
      </p:sp>
      <p:sp>
        <p:nvSpPr>
          <p:cNvPr id="3" name="Content Placeholder 2"/>
          <p:cNvSpPr>
            <a:spLocks noGrp="1"/>
          </p:cNvSpPr>
          <p:nvPr>
            <p:ph idx="1"/>
          </p:nvPr>
        </p:nvSpPr>
        <p:spPr>
          <a:xfrm>
            <a:off x="1043492" y="2323652"/>
            <a:ext cx="6777317" cy="3772348"/>
          </a:xfrm>
        </p:spPr>
        <p:txBody>
          <a:bodyPr>
            <a:normAutofit fontScale="40000" lnSpcReduction="20000"/>
          </a:bodyPr>
          <a:lstStyle/>
          <a:p>
            <a:r>
              <a:rPr lang="en-US" sz="3500" b="1" dirty="0"/>
              <a:t>Scheduling: </a:t>
            </a:r>
            <a:endParaRPr lang="en-US" sz="3500" b="1" dirty="0" smtClean="0"/>
          </a:p>
          <a:p>
            <a:pPr lvl="1"/>
            <a:r>
              <a:rPr lang="en-US" sz="3300" dirty="0" smtClean="0"/>
              <a:t>Locals </a:t>
            </a:r>
            <a:r>
              <a:rPr lang="en-US" sz="3300" dirty="0"/>
              <a:t>writing in folks too late for local events</a:t>
            </a:r>
          </a:p>
          <a:p>
            <a:pPr lvl="1"/>
            <a:r>
              <a:rPr lang="en-US" sz="3300" dirty="0"/>
              <a:t>Wanting “big events” vs local or smaller events (</a:t>
            </a:r>
            <a:r>
              <a:rPr lang="en-US" sz="3300" dirty="0" err="1"/>
              <a:t>ie</a:t>
            </a:r>
            <a:r>
              <a:rPr lang="en-US" sz="3300" dirty="0"/>
              <a:t>. GNEW, </a:t>
            </a:r>
            <a:r>
              <a:rPr lang="en-US" sz="3300" dirty="0" err="1"/>
              <a:t>Pennsic</a:t>
            </a:r>
            <a:r>
              <a:rPr lang="en-US" sz="3300" dirty="0"/>
              <a:t>, </a:t>
            </a:r>
            <a:r>
              <a:rPr lang="en-US" sz="3300" dirty="0" err="1"/>
              <a:t>Birka</a:t>
            </a:r>
            <a:r>
              <a:rPr lang="en-US" sz="3300" dirty="0"/>
              <a:t>, </a:t>
            </a:r>
            <a:r>
              <a:rPr lang="en-US" sz="3300" dirty="0" err="1"/>
              <a:t>Mudthaw</a:t>
            </a:r>
            <a:r>
              <a:rPr lang="en-US" sz="3300" dirty="0"/>
              <a:t>). </a:t>
            </a:r>
          </a:p>
          <a:p>
            <a:pPr lvl="1"/>
            <a:r>
              <a:rPr lang="en-US" sz="3300" dirty="0"/>
              <a:t>As soon as award is scheduled, if there is a preferred scribe/scribal team please contact the Signet ASAP. I tend to try and match up scribe and assignment very quickly after they are sent over to me, if it is a month after the assignment has landed, you will not get your preferred scribal team.</a:t>
            </a:r>
          </a:p>
          <a:p>
            <a:r>
              <a:rPr lang="en-US" sz="3500" b="1" dirty="0"/>
              <a:t>Communication:</a:t>
            </a:r>
          </a:p>
          <a:p>
            <a:pPr lvl="1"/>
            <a:r>
              <a:rPr lang="en-US" sz="3300" dirty="0"/>
              <a:t>Recommendations not written with enough detail for scheduler to figure out a </a:t>
            </a:r>
            <a:r>
              <a:rPr lang="en-US" sz="3300" dirty="0" smtClean="0"/>
              <a:t>contact. “His Wife” is not enough. We need name and email please.</a:t>
            </a:r>
            <a:endParaRPr lang="en-US" sz="3300" dirty="0"/>
          </a:p>
          <a:p>
            <a:pPr lvl="1"/>
            <a:r>
              <a:rPr lang="en-US" sz="3300" dirty="0"/>
              <a:t>Award contact taking a long time to get back to scheduler or no good contact info </a:t>
            </a:r>
            <a:r>
              <a:rPr lang="en-US" sz="3300" dirty="0" smtClean="0"/>
              <a:t>given – too long delay means potentially no award this reign.</a:t>
            </a:r>
            <a:endParaRPr lang="en-US" sz="3300" dirty="0"/>
          </a:p>
          <a:p>
            <a:r>
              <a:rPr lang="en-US" sz="3500" b="1" dirty="0"/>
              <a:t>Recommendations:</a:t>
            </a:r>
          </a:p>
          <a:p>
            <a:pPr lvl="1"/>
            <a:r>
              <a:rPr lang="en-US" sz="3300" dirty="0"/>
              <a:t>“The Crown said so” or “Well, duh” are not great recommendations! Scribes use this info to craft words for the scrolls. Don’t make our job harder!</a:t>
            </a:r>
          </a:p>
          <a:p>
            <a:pPr lvl="1"/>
            <a:r>
              <a:rPr lang="en-US" sz="3300" dirty="0"/>
              <a:t>Don’t use flowery or overly long intro/signature sentences. Keep it concise and factual. It’s about the recipient, not the recommender</a:t>
            </a:r>
            <a:r>
              <a:rPr lang="en-US" sz="3300" dirty="0" smtClean="0"/>
              <a:t>.</a:t>
            </a:r>
            <a:endParaRPr lang="en-US" sz="3300" dirty="0"/>
          </a:p>
        </p:txBody>
      </p:sp>
    </p:spTree>
    <p:extLst>
      <p:ext uri="{BB962C8B-B14F-4D97-AF65-F5344CB8AC3E}">
        <p14:creationId xmlns:p14="http://schemas.microsoft.com/office/powerpoint/2010/main" val="22289253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600200"/>
            <a:ext cx="7024744" cy="570464"/>
          </a:xfrm>
        </p:spPr>
        <p:txBody>
          <a:bodyPr>
            <a:normAutofit fontScale="90000"/>
          </a:bodyPr>
          <a:lstStyle/>
          <a:p>
            <a:r>
              <a:rPr lang="en-US" sz="3200" dirty="0" smtClean="0"/>
              <a:t>Helpful reminders for everyone!</a:t>
            </a:r>
            <a:endParaRPr lang="en-US" sz="3200" dirty="0"/>
          </a:p>
        </p:txBody>
      </p:sp>
      <p:sp>
        <p:nvSpPr>
          <p:cNvPr id="4" name="Text Placeholder 3"/>
          <p:cNvSpPr>
            <a:spLocks noGrp="1"/>
          </p:cNvSpPr>
          <p:nvPr>
            <p:ph type="body" idx="1"/>
          </p:nvPr>
        </p:nvSpPr>
        <p:spPr/>
        <p:txBody>
          <a:bodyPr/>
          <a:lstStyle/>
          <a:p>
            <a:r>
              <a:rPr lang="en-US" dirty="0" smtClean="0"/>
              <a:t>DO:</a:t>
            </a:r>
            <a:endParaRPr lang="en-US" dirty="0"/>
          </a:p>
        </p:txBody>
      </p:sp>
      <p:sp>
        <p:nvSpPr>
          <p:cNvPr id="3" name="Content Placeholder 2"/>
          <p:cNvSpPr>
            <a:spLocks noGrp="1"/>
          </p:cNvSpPr>
          <p:nvPr>
            <p:ph sz="half" idx="2"/>
          </p:nvPr>
        </p:nvSpPr>
        <p:spPr/>
        <p:txBody>
          <a:bodyPr>
            <a:noAutofit/>
          </a:bodyPr>
          <a:lstStyle/>
          <a:p>
            <a:r>
              <a:rPr lang="en-US" sz="1700" dirty="0" smtClean="0"/>
              <a:t>Communicate as soon as possible </a:t>
            </a:r>
            <a:r>
              <a:rPr lang="en-US" sz="1700" dirty="0"/>
              <a:t>with the Signet’s office regarding </a:t>
            </a:r>
            <a:r>
              <a:rPr lang="en-US" sz="1700" dirty="0" smtClean="0"/>
              <a:t>scrolls.</a:t>
            </a:r>
          </a:p>
          <a:p>
            <a:r>
              <a:rPr lang="en-US" sz="1700" dirty="0" smtClean="0"/>
              <a:t>Give </a:t>
            </a:r>
            <a:r>
              <a:rPr lang="en-US" sz="1700" dirty="0"/>
              <a:t>grace and courtesy to your </a:t>
            </a:r>
            <a:r>
              <a:rPr lang="en-US" sz="1700" dirty="0" smtClean="0"/>
              <a:t>volunteers.</a:t>
            </a:r>
          </a:p>
          <a:p>
            <a:r>
              <a:rPr lang="en-US" sz="1700" dirty="0" smtClean="0"/>
              <a:t>Always </a:t>
            </a:r>
            <a:r>
              <a:rPr lang="en-US" sz="1700" dirty="0"/>
              <a:t>email Signet Staff via our official </a:t>
            </a:r>
            <a:r>
              <a:rPr lang="en-US" sz="1700" dirty="0" smtClean="0"/>
              <a:t>emails.</a:t>
            </a:r>
          </a:p>
          <a:p>
            <a:r>
              <a:rPr lang="en-US" sz="1700" dirty="0" smtClean="0"/>
              <a:t>Ask </a:t>
            </a:r>
            <a:r>
              <a:rPr lang="en-US" sz="1700" dirty="0"/>
              <a:t>how you can help</a:t>
            </a:r>
            <a:r>
              <a:rPr lang="en-US" sz="1700" dirty="0" smtClean="0"/>
              <a:t>.</a:t>
            </a:r>
          </a:p>
          <a:p>
            <a:r>
              <a:rPr lang="en-US" sz="1700" dirty="0" smtClean="0"/>
              <a:t>Make and update your EK Wiki page!</a:t>
            </a:r>
          </a:p>
        </p:txBody>
      </p:sp>
      <p:sp>
        <p:nvSpPr>
          <p:cNvPr id="5" name="Text Placeholder 4"/>
          <p:cNvSpPr>
            <a:spLocks noGrp="1"/>
          </p:cNvSpPr>
          <p:nvPr>
            <p:ph type="body" sz="quarter" idx="3"/>
          </p:nvPr>
        </p:nvSpPr>
        <p:spPr/>
        <p:txBody>
          <a:bodyPr/>
          <a:lstStyle/>
          <a:p>
            <a:r>
              <a:rPr lang="en-US" dirty="0" smtClean="0"/>
              <a:t>DON’T</a:t>
            </a:r>
            <a:endParaRPr lang="en-US" dirty="0"/>
          </a:p>
        </p:txBody>
      </p:sp>
      <p:sp>
        <p:nvSpPr>
          <p:cNvPr id="6" name="Content Placeholder 5"/>
          <p:cNvSpPr>
            <a:spLocks noGrp="1"/>
          </p:cNvSpPr>
          <p:nvPr>
            <p:ph sz="quarter" idx="4"/>
          </p:nvPr>
        </p:nvSpPr>
        <p:spPr/>
        <p:txBody>
          <a:bodyPr>
            <a:normAutofit fontScale="92500" lnSpcReduction="10000"/>
          </a:bodyPr>
          <a:lstStyle/>
          <a:p>
            <a:pPr marL="342900" lvl="1"/>
            <a:r>
              <a:rPr lang="en-US" dirty="0" smtClean="0"/>
              <a:t>Assign </a:t>
            </a:r>
            <a:r>
              <a:rPr lang="en-US" dirty="0"/>
              <a:t>out a scroll to a scribe yourself. This means do not bug your scribal friends to “volunteer</a:t>
            </a:r>
            <a:r>
              <a:rPr lang="en-US" dirty="0" smtClean="0"/>
              <a:t>”.</a:t>
            </a:r>
          </a:p>
          <a:p>
            <a:pPr marL="342900" lvl="1"/>
            <a:r>
              <a:rPr lang="en-US" dirty="0" smtClean="0"/>
              <a:t>Assume </a:t>
            </a:r>
            <a:r>
              <a:rPr lang="en-US" dirty="0"/>
              <a:t>a slight if your scroll is late or a deadline is </a:t>
            </a:r>
            <a:r>
              <a:rPr lang="en-US" dirty="0" smtClean="0"/>
              <a:t>missed.</a:t>
            </a:r>
          </a:p>
          <a:p>
            <a:pPr marL="342900" lvl="1"/>
            <a:r>
              <a:rPr lang="en-US" dirty="0" smtClean="0"/>
              <a:t>Message </a:t>
            </a:r>
            <a:r>
              <a:rPr lang="en-US" dirty="0"/>
              <a:t>Signet Staff on FB, we likely won’t see it.</a:t>
            </a:r>
          </a:p>
          <a:p>
            <a:endParaRPr lang="en-US" dirty="0"/>
          </a:p>
        </p:txBody>
      </p:sp>
      <p:pic>
        <p:nvPicPr>
          <p:cNvPr id="4098" name="Picture 2" descr="C:\Users\Genevieve\Documents\SCA\Signet\graphics\camillefina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18400" y="1600200"/>
            <a:ext cx="1244600" cy="1641813"/>
          </a:xfrm>
          <a:prstGeom prst="rect">
            <a:avLst/>
          </a:prstGeom>
          <a:noFill/>
          <a:extLst>
            <a:ext uri="{909E8E84-426E-40DD-AFC4-6F175D3DCCD1}">
              <a14:hiddenFill xmlns:a14="http://schemas.microsoft.com/office/drawing/2010/main">
                <a:solidFill>
                  <a:srgbClr val="FFFFFF"/>
                </a:solidFill>
              </a14:hiddenFill>
            </a:ext>
          </a:extLst>
        </p:spPr>
      </p:pic>
      <p:sp>
        <p:nvSpPr>
          <p:cNvPr id="8" name="Rounded Rectangular Callout 7"/>
          <p:cNvSpPr/>
          <p:nvPr/>
        </p:nvSpPr>
        <p:spPr>
          <a:xfrm>
            <a:off x="5583903" y="838200"/>
            <a:ext cx="1905000" cy="678792"/>
          </a:xfrm>
          <a:prstGeom prst="wedgeRoundRectCallout">
            <a:avLst>
              <a:gd name="adj1" fmla="val 60325"/>
              <a:gd name="adj2" fmla="val 116694"/>
              <a:gd name="adj3" fmla="val 16667"/>
            </a:avLst>
          </a:prstGeom>
          <a:ln>
            <a:solidFill>
              <a:schemeClr val="accent2">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smtClean="0"/>
              <a:t>Communication has been great, I so appreciate everyone!</a:t>
            </a:r>
            <a:endParaRPr lang="en-US" sz="1200" dirty="0"/>
          </a:p>
        </p:txBody>
      </p:sp>
    </p:spTree>
    <p:extLst>
      <p:ext uri="{BB962C8B-B14F-4D97-AF65-F5344CB8AC3E}">
        <p14:creationId xmlns:p14="http://schemas.microsoft.com/office/powerpoint/2010/main" val="39291830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1953</TotalTime>
  <Words>1054</Words>
  <Application>Microsoft Office PowerPoint</Application>
  <PresentationFormat>On-screen Show (4:3)</PresentationFormat>
  <Paragraphs>92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Austin</vt:lpstr>
      <vt:lpstr>Officer Update: Tyger Clerk of the Signet</vt:lpstr>
      <vt:lpstr>PowerPoint Presentation</vt:lpstr>
      <vt:lpstr>Signet Projects</vt:lpstr>
      <vt:lpstr>2024 Half-Year in Review</vt:lpstr>
      <vt:lpstr>Historical Scroll Data</vt:lpstr>
      <vt:lpstr>Silver Level Stats</vt:lpstr>
      <vt:lpstr>2024 Considerations</vt:lpstr>
      <vt:lpstr>2024 Overview - Commentary</vt:lpstr>
      <vt:lpstr>Helpful reminders for everyone!</vt:lpstr>
      <vt:lpstr>In 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Genevieve</dc:creator>
  <cp:lastModifiedBy>Genevieve</cp:lastModifiedBy>
  <cp:revision>27</cp:revision>
  <dcterms:created xsi:type="dcterms:W3CDTF">2024-01-18T02:49:50Z</dcterms:created>
  <dcterms:modified xsi:type="dcterms:W3CDTF">2024-08-20T20:05:10Z</dcterms:modified>
</cp:coreProperties>
</file>