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1801E8-8B08-4902-9A3A-C818A3E1970E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0923541-C8C0-42FC-A9B2-8FDC149903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Officer Update: </a:t>
            </a:r>
            <a:r>
              <a:rPr lang="en-US" dirty="0" err="1" smtClean="0"/>
              <a:t>Tyger</a:t>
            </a:r>
            <a:r>
              <a:rPr lang="en-US" dirty="0" smtClean="0"/>
              <a:t> Clerk of the Signet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</a:t>
            </a:r>
            <a:r>
              <a:rPr lang="en-US" dirty="0" err="1"/>
              <a:t>î</a:t>
            </a:r>
            <a:r>
              <a:rPr lang="en-US" dirty="0" err="1" smtClean="0"/>
              <a:t>tresse</a:t>
            </a:r>
            <a:r>
              <a:rPr lang="en-US" dirty="0" smtClean="0"/>
              <a:t> Camille des </a:t>
            </a:r>
            <a:r>
              <a:rPr lang="en-US" dirty="0" err="1" smtClean="0"/>
              <a:t>Jardins</a:t>
            </a:r>
            <a:r>
              <a:rPr lang="en-US" dirty="0" smtClean="0"/>
              <a:t> </a:t>
            </a:r>
            <a:r>
              <a:rPr lang="en-US" sz="1400" dirty="0" smtClean="0"/>
              <a:t>(she/her)</a:t>
            </a:r>
          </a:p>
          <a:p>
            <a:r>
              <a:rPr lang="en-US" dirty="0" smtClean="0"/>
              <a:t>January 18, 2024</a:t>
            </a:r>
            <a:endParaRPr lang="en-US" sz="2000" dirty="0"/>
          </a:p>
        </p:txBody>
      </p:sp>
      <p:pic>
        <p:nvPicPr>
          <p:cNvPr id="1028" name="Picture 4" descr="C:\Users\Genevieve\Documents\SCA\Signet\EKOFFICERS_tygersignet_col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4150"/>
            <a:ext cx="19050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48200"/>
            <a:ext cx="2544068" cy="164465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2514600" y="3352800"/>
            <a:ext cx="1828800" cy="870466"/>
          </a:xfrm>
          <a:prstGeom prst="wedgeRoundRectCallout">
            <a:avLst>
              <a:gd name="adj1" fmla="val -37031"/>
              <a:gd name="adj2" fmla="val 100085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Wooo</a:t>
            </a:r>
            <a:r>
              <a:rPr lang="en-US" dirty="0" smtClean="0"/>
              <a:t> happy 2024!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565785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1295400" y="381000"/>
            <a:ext cx="4343400" cy="1517541"/>
          </a:xfrm>
          <a:prstGeom prst="wedgeRoundRectCallout">
            <a:avLst>
              <a:gd name="adj1" fmla="val -4191"/>
              <a:gd name="adj2" fmla="val 86566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looks like you’re trying to give a Greater Officer Report! Would you like some help with that?</a:t>
            </a:r>
            <a:endParaRPr lang="en-US" sz="2400" dirty="0"/>
          </a:p>
        </p:txBody>
      </p:sp>
      <p:pic>
        <p:nvPicPr>
          <p:cNvPr id="7171" name="Picture 3" descr="C:\Users\Genevieve\Documents\SCA\Signet\graphics\camille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1559642" cy="20573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1295400" y="3429000"/>
            <a:ext cx="1929581" cy="872796"/>
          </a:xfrm>
          <a:prstGeom prst="wedgeRoundRectCallout">
            <a:avLst>
              <a:gd name="adj1" fmla="val -37998"/>
              <a:gd name="adj2" fmla="val 91589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Oh geez. Sure. It’s my first one. Let’s do this.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790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What?! We’ve got a new </a:t>
            </a:r>
            <a:r>
              <a:rPr lang="en-US" dirty="0" err="1" smtClean="0"/>
              <a:t>Tyger</a:t>
            </a:r>
            <a:r>
              <a:rPr lang="en-US" dirty="0" smtClean="0"/>
              <a:t> Signet!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Camille des </a:t>
            </a:r>
            <a:r>
              <a:rPr lang="en-US" dirty="0" err="1" smtClean="0"/>
              <a:t>Jardins</a:t>
            </a:r>
            <a:r>
              <a:rPr lang="en-US" dirty="0"/>
              <a:t> </a:t>
            </a:r>
            <a:r>
              <a:rPr lang="en-US" dirty="0" smtClean="0"/>
              <a:t>(she/her)</a:t>
            </a:r>
          </a:p>
          <a:p>
            <a:r>
              <a:rPr lang="en-US" dirty="0" smtClean="0"/>
              <a:t>OL, OP, OGR, OSC, OM, OSR</a:t>
            </a:r>
          </a:p>
          <a:p>
            <a:r>
              <a:rPr lang="en-US" dirty="0" smtClean="0"/>
              <a:t>EK Scribe since March 2008</a:t>
            </a:r>
          </a:p>
          <a:p>
            <a:r>
              <a:rPr lang="en-US" dirty="0" smtClean="0"/>
              <a:t>The pen might be mightier than the sword, but rapier fighting is awfully fun.</a:t>
            </a:r>
            <a:endParaRPr lang="en-US" dirty="0"/>
          </a:p>
        </p:txBody>
      </p:sp>
      <p:pic>
        <p:nvPicPr>
          <p:cNvPr id="2050" name="Picture 2" descr="C:\Users\Genevieve\Documents\SCA\Signet\graphics\camillef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19600"/>
            <a:ext cx="1219200" cy="160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734" y="4537953"/>
            <a:ext cx="2121693" cy="13716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3886200" y="4800600"/>
            <a:ext cx="1905000" cy="423153"/>
          </a:xfrm>
          <a:prstGeom prst="wedgeRoundRectCallout">
            <a:avLst>
              <a:gd name="adj1" fmla="val -80579"/>
              <a:gd name="adj2" fmla="val -49929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So far we seem to be off to a good start!</a:t>
            </a:r>
            <a:endParaRPr lang="en-US" sz="12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181600" y="5223754"/>
            <a:ext cx="1905000" cy="678792"/>
          </a:xfrm>
          <a:prstGeom prst="wedgeRoundRectCallout">
            <a:avLst>
              <a:gd name="adj1" fmla="val 63421"/>
              <a:gd name="adj2" fmla="val -96234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Thanks, </a:t>
            </a:r>
            <a:r>
              <a:rPr lang="en-US" sz="1200" dirty="0" err="1" smtClean="0"/>
              <a:t>ClippySparky</a:t>
            </a:r>
            <a:r>
              <a:rPr lang="en-US" sz="1200" dirty="0" smtClean="0"/>
              <a:t>. Let’s see what we’ve got!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01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029736"/>
          </a:xfrm>
        </p:spPr>
        <p:txBody>
          <a:bodyPr/>
          <a:lstStyle/>
          <a:p>
            <a:r>
              <a:rPr lang="en-US" dirty="0" smtClean="0"/>
              <a:t>Signet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Royal Scheduler chosen! Welcome Baroness </a:t>
            </a:r>
            <a:r>
              <a:rPr lang="en-US" dirty="0" err="1" smtClean="0"/>
              <a:t>Mægwynn</a:t>
            </a:r>
            <a:r>
              <a:rPr lang="en-US" dirty="0" smtClean="0"/>
              <a:t> </a:t>
            </a:r>
            <a:r>
              <a:rPr lang="en-US" dirty="0" err="1" smtClean="0"/>
              <a:t>Filia</a:t>
            </a:r>
            <a:r>
              <a:rPr lang="en-US" dirty="0" smtClean="0"/>
              <a:t> </a:t>
            </a:r>
            <a:r>
              <a:rPr lang="en-US" dirty="0" err="1"/>
              <a:t>Brun</a:t>
            </a:r>
            <a:r>
              <a:rPr lang="en-US" dirty="0"/>
              <a:t> and her deputy Lord Gavin Kent. Who are doing a kickass job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Thank you Mistress </a:t>
            </a:r>
            <a:r>
              <a:rPr lang="en-US" dirty="0" err="1" smtClean="0"/>
              <a:t>Leonete</a:t>
            </a:r>
            <a:r>
              <a:rPr lang="en-US" dirty="0" smtClean="0"/>
              <a:t> </a:t>
            </a:r>
            <a:r>
              <a:rPr lang="en-US" dirty="0" err="1" smtClean="0"/>
              <a:t>d’Angely</a:t>
            </a:r>
            <a:r>
              <a:rPr lang="en-US" dirty="0" smtClean="0"/>
              <a:t> for your service and welcome back to the art side!</a:t>
            </a:r>
            <a:endParaRPr lang="en-US" dirty="0"/>
          </a:p>
          <a:p>
            <a:pPr lvl="0"/>
            <a:r>
              <a:rPr lang="en-US" dirty="0"/>
              <a:t>New Wordsmith Deputy – Lady Lydia </a:t>
            </a:r>
            <a:r>
              <a:rPr lang="en-US" dirty="0" err="1" smtClean="0"/>
              <a:t>Webbe</a:t>
            </a:r>
            <a:endParaRPr lang="en-US" dirty="0" smtClean="0"/>
          </a:p>
          <a:p>
            <a:pPr lvl="1"/>
            <a:r>
              <a:rPr lang="en-US" dirty="0" smtClean="0"/>
              <a:t>Thank you Master </a:t>
            </a:r>
            <a:r>
              <a:rPr lang="en-US" dirty="0" err="1"/>
              <a:t>Gun∂ormr</a:t>
            </a:r>
            <a:r>
              <a:rPr lang="en-US" dirty="0"/>
              <a:t> </a:t>
            </a:r>
            <a:r>
              <a:rPr lang="en-US" dirty="0" err="1" smtClean="0"/>
              <a:t>Dengir</a:t>
            </a:r>
            <a:r>
              <a:rPr lang="en-US" dirty="0" smtClean="0"/>
              <a:t> for your many years of service, enjoy your retirement!</a:t>
            </a:r>
            <a:endParaRPr lang="en-US" dirty="0"/>
          </a:p>
          <a:p>
            <a:pPr lvl="0"/>
            <a:r>
              <a:rPr lang="en-US" dirty="0"/>
              <a:t>Updating the scribes database – survey to be emailed/posted/shared post-</a:t>
            </a:r>
            <a:r>
              <a:rPr lang="en-US" dirty="0" err="1"/>
              <a:t>Birka</a:t>
            </a:r>
            <a:endParaRPr lang="en-US" dirty="0"/>
          </a:p>
          <a:p>
            <a:pPr lvl="0"/>
            <a:r>
              <a:rPr lang="en-US" dirty="0"/>
              <a:t>Updating the EK Scribal Handbook – started digging into it in January, hopefully done by end of </a:t>
            </a:r>
            <a:r>
              <a:rPr lang="en-US" dirty="0" smtClean="0"/>
              <a:t>February</a:t>
            </a:r>
            <a:endParaRPr lang="en-US" dirty="0"/>
          </a:p>
        </p:txBody>
      </p:sp>
      <p:pic>
        <p:nvPicPr>
          <p:cNvPr id="5122" name="Picture 2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762000"/>
            <a:ext cx="2393950" cy="154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886200" y="762000"/>
            <a:ext cx="1905000" cy="678792"/>
          </a:xfrm>
          <a:prstGeom prst="wedgeRoundRectCallout">
            <a:avLst>
              <a:gd name="adj1" fmla="val 81229"/>
              <a:gd name="adj2" fmla="val 42821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All kinds of new people getting involved!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916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2500" b="1" dirty="0"/>
              <a:t>Active scribes </a:t>
            </a:r>
            <a:r>
              <a:rPr lang="en-US" sz="2500" dirty="0"/>
              <a:t>– 76 </a:t>
            </a:r>
            <a:r>
              <a:rPr lang="en-US" dirty="0"/>
              <a:t>(estimated, sometimes collaborators are not reported )</a:t>
            </a:r>
          </a:p>
          <a:p>
            <a:pPr lvl="1"/>
            <a:r>
              <a:rPr lang="en-US" sz="2400" dirty="0"/>
              <a:t>Change since last curia – down 2 (couple have taken a break due to Life but we </a:t>
            </a:r>
            <a:r>
              <a:rPr lang="en-US" sz="2400" dirty="0" smtClean="0"/>
              <a:t>also have </a:t>
            </a:r>
            <a:r>
              <a:rPr lang="en-US" sz="2400" dirty="0"/>
              <a:t>some new folks)</a:t>
            </a:r>
          </a:p>
          <a:p>
            <a:pPr lvl="0"/>
            <a:r>
              <a:rPr lang="en-US" sz="2500" b="1" dirty="0"/>
              <a:t>Scrolls created in </a:t>
            </a:r>
            <a:r>
              <a:rPr lang="en-US" sz="2500" b="1" dirty="0" smtClean="0"/>
              <a:t>2023 Reigns:</a:t>
            </a:r>
            <a:endParaRPr lang="en-US" sz="2500" b="1" dirty="0"/>
          </a:p>
          <a:p>
            <a:pPr lvl="1"/>
            <a:r>
              <a:rPr lang="en-US" sz="2400" dirty="0"/>
              <a:t>Mohammed and </a:t>
            </a:r>
            <a:r>
              <a:rPr lang="en-US" sz="2400" dirty="0" err="1"/>
              <a:t>Corotica</a:t>
            </a:r>
            <a:r>
              <a:rPr lang="en-US" sz="2400" dirty="0"/>
              <a:t> (MC22) – 221</a:t>
            </a:r>
          </a:p>
          <a:p>
            <a:pPr lvl="1"/>
            <a:r>
              <a:rPr lang="en-US" sz="2400" dirty="0"/>
              <a:t>Brennan and Caoilfhionn (BC23) – 187</a:t>
            </a:r>
          </a:p>
          <a:p>
            <a:pPr lvl="1"/>
            <a:r>
              <a:rPr lang="en-US" sz="2400" dirty="0"/>
              <a:t>Matthias and </a:t>
            </a:r>
            <a:r>
              <a:rPr lang="en-US" sz="2400" dirty="0" err="1"/>
              <a:t>Feilinn</a:t>
            </a:r>
            <a:r>
              <a:rPr lang="en-US" sz="2400" dirty="0"/>
              <a:t> (MF23) – 101 (as of </a:t>
            </a:r>
            <a:r>
              <a:rPr lang="en-US" sz="2400" dirty="0" err="1"/>
              <a:t>Birka</a:t>
            </a:r>
            <a:r>
              <a:rPr lang="en-US" sz="2400" dirty="0"/>
              <a:t>)</a:t>
            </a:r>
          </a:p>
          <a:p>
            <a:pPr lvl="0"/>
            <a:r>
              <a:rPr lang="en-US" sz="2500" b="1" dirty="0" smtClean="0"/>
              <a:t>Scrolls assigned so far in M&amp;F Reign</a:t>
            </a:r>
            <a:r>
              <a:rPr lang="en-US" sz="2500" dirty="0" smtClean="0"/>
              <a:t> – 161 (as of 1/17)</a:t>
            </a:r>
          </a:p>
          <a:p>
            <a:pPr lvl="0"/>
            <a:r>
              <a:rPr lang="en-US" sz="2500" b="1" dirty="0" smtClean="0"/>
              <a:t>Backlogs</a:t>
            </a:r>
          </a:p>
          <a:p>
            <a:pPr lvl="1"/>
            <a:r>
              <a:rPr lang="en-US" sz="2400" dirty="0" smtClean="0"/>
              <a:t>Active - </a:t>
            </a:r>
            <a:r>
              <a:rPr lang="en-US" sz="2400" dirty="0"/>
              <a:t>98</a:t>
            </a:r>
          </a:p>
          <a:p>
            <a:pPr lvl="1"/>
            <a:r>
              <a:rPr lang="en-US" sz="2400" dirty="0"/>
              <a:t>Backlogs assigned – 21 (2 as of last curia)</a:t>
            </a:r>
          </a:p>
          <a:p>
            <a:pPr lvl="1"/>
            <a:r>
              <a:rPr lang="en-US" sz="2400" dirty="0"/>
              <a:t>Backlogs delivered as of last Curia – 6 (2 people elected to take scrolls off backlog to be completed elsewhere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00600" y="762000"/>
            <a:ext cx="3304572" cy="1463153"/>
          </a:xfrm>
        </p:spPr>
        <p:txBody>
          <a:bodyPr/>
          <a:lstStyle/>
          <a:p>
            <a:r>
              <a:rPr lang="en-US" dirty="0" smtClean="0"/>
              <a:t>2023 Year in Review</a:t>
            </a:r>
            <a:endParaRPr lang="en-US" dirty="0"/>
          </a:p>
        </p:txBody>
      </p:sp>
      <p:pic>
        <p:nvPicPr>
          <p:cNvPr id="3074" name="Picture 2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572000"/>
            <a:ext cx="2487588" cy="160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4838700" y="3505200"/>
            <a:ext cx="1905000" cy="678792"/>
          </a:xfrm>
          <a:prstGeom prst="wedgeRoundRectCallout">
            <a:avLst>
              <a:gd name="adj1" fmla="val 30906"/>
              <a:gd name="adj2" fmla="val 125385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Wow, the scribes have been busy!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21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2023 Overview - Commentary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 fontScale="40000" lnSpcReduction="20000"/>
          </a:bodyPr>
          <a:lstStyle/>
          <a:p>
            <a:r>
              <a:rPr lang="en-US" sz="3500" b="1" dirty="0"/>
              <a:t>Scheduling: </a:t>
            </a:r>
            <a:endParaRPr lang="en-US" sz="3500" b="1" dirty="0" smtClean="0"/>
          </a:p>
          <a:p>
            <a:pPr lvl="1"/>
            <a:r>
              <a:rPr lang="en-US" sz="3300" dirty="0" smtClean="0"/>
              <a:t>Locals </a:t>
            </a:r>
            <a:r>
              <a:rPr lang="en-US" sz="3300" dirty="0"/>
              <a:t>writing in folks too late for local events</a:t>
            </a:r>
          </a:p>
          <a:p>
            <a:pPr lvl="1"/>
            <a:r>
              <a:rPr lang="en-US" sz="3300" dirty="0"/>
              <a:t>Wanting “big events” vs local or smaller events (</a:t>
            </a:r>
            <a:r>
              <a:rPr lang="en-US" sz="3300" dirty="0" err="1"/>
              <a:t>ie</a:t>
            </a:r>
            <a:r>
              <a:rPr lang="en-US" sz="3300" dirty="0"/>
              <a:t>. GNEW, </a:t>
            </a:r>
            <a:r>
              <a:rPr lang="en-US" sz="3300" dirty="0" err="1"/>
              <a:t>Pennsic</a:t>
            </a:r>
            <a:r>
              <a:rPr lang="en-US" sz="3300" dirty="0"/>
              <a:t>, </a:t>
            </a:r>
            <a:r>
              <a:rPr lang="en-US" sz="3300" dirty="0" err="1"/>
              <a:t>Birka</a:t>
            </a:r>
            <a:r>
              <a:rPr lang="en-US" sz="3300" dirty="0"/>
              <a:t>, </a:t>
            </a:r>
            <a:r>
              <a:rPr lang="en-US" sz="3300" dirty="0" err="1"/>
              <a:t>Mudthaw</a:t>
            </a:r>
            <a:r>
              <a:rPr lang="en-US" sz="3300" dirty="0"/>
              <a:t>). </a:t>
            </a:r>
          </a:p>
          <a:p>
            <a:pPr lvl="1"/>
            <a:r>
              <a:rPr lang="en-US" sz="3300" dirty="0"/>
              <a:t>As soon as award is scheduled, if there is a preferred scribe/scribal team please contact the Signet ASAP. I tend to try and match up scribe and assignment very quickly after they are sent over to me, if it is a month after the assignment has landed, you will not get your preferred scribal team.</a:t>
            </a:r>
          </a:p>
          <a:p>
            <a:r>
              <a:rPr lang="en-US" sz="3500" b="1" dirty="0"/>
              <a:t>Communication:</a:t>
            </a:r>
          </a:p>
          <a:p>
            <a:pPr lvl="1"/>
            <a:r>
              <a:rPr lang="en-US" sz="3300" dirty="0"/>
              <a:t>Recommendations not written with enough detail for scheduler to figure out a contact</a:t>
            </a:r>
          </a:p>
          <a:p>
            <a:pPr lvl="1"/>
            <a:r>
              <a:rPr lang="en-US" sz="3300" dirty="0"/>
              <a:t>Award contact taking a long time to get back to scheduler or no good contact info given</a:t>
            </a:r>
          </a:p>
          <a:p>
            <a:r>
              <a:rPr lang="en-US" sz="3500" b="1" dirty="0"/>
              <a:t>Recommendations:</a:t>
            </a:r>
          </a:p>
          <a:p>
            <a:pPr lvl="1"/>
            <a:r>
              <a:rPr lang="en-US" sz="3300" dirty="0"/>
              <a:t>“The Crown said so” or “Well, duh” are not great recommendations! Scribes use this info to craft words for the scrolls. Don’t make our job harder!</a:t>
            </a:r>
          </a:p>
          <a:p>
            <a:pPr lvl="1"/>
            <a:r>
              <a:rPr lang="en-US" sz="3300" dirty="0"/>
              <a:t>Don’t use flowery or overly long intro/signature sentences. Keep it concise and factual. It’s about the recipient, not the recommender</a:t>
            </a:r>
            <a:r>
              <a:rPr lang="en-US" sz="3300" dirty="0" smtClean="0"/>
              <a:t>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2289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600200"/>
            <a:ext cx="7024744" cy="570464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Helpful reminders for everyone!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700" dirty="0" smtClean="0"/>
              <a:t>Communicate as soon as possible </a:t>
            </a:r>
            <a:r>
              <a:rPr lang="en-US" sz="1700" dirty="0"/>
              <a:t>with the Signet’s office regarding </a:t>
            </a:r>
            <a:r>
              <a:rPr lang="en-US" sz="1700" dirty="0" smtClean="0"/>
              <a:t>scrolls.</a:t>
            </a:r>
          </a:p>
          <a:p>
            <a:r>
              <a:rPr lang="en-US" sz="1700" dirty="0" smtClean="0"/>
              <a:t>Give </a:t>
            </a:r>
            <a:r>
              <a:rPr lang="en-US" sz="1700" dirty="0"/>
              <a:t>grace and courtesy to your </a:t>
            </a:r>
            <a:r>
              <a:rPr lang="en-US" sz="1700" dirty="0" smtClean="0"/>
              <a:t>volunteers.</a:t>
            </a:r>
          </a:p>
          <a:p>
            <a:r>
              <a:rPr lang="en-US" sz="1700" dirty="0" smtClean="0"/>
              <a:t>Always </a:t>
            </a:r>
            <a:r>
              <a:rPr lang="en-US" sz="1700" dirty="0"/>
              <a:t>email Signet Staff via our official </a:t>
            </a:r>
            <a:r>
              <a:rPr lang="en-US" sz="1700" dirty="0" smtClean="0"/>
              <a:t>emails.</a:t>
            </a:r>
          </a:p>
          <a:p>
            <a:r>
              <a:rPr lang="en-US" sz="1700" dirty="0" smtClean="0"/>
              <a:t>Ask </a:t>
            </a:r>
            <a:r>
              <a:rPr lang="en-US" sz="1700" dirty="0"/>
              <a:t>how you can help</a:t>
            </a:r>
            <a:r>
              <a:rPr lang="en-US" sz="1700" dirty="0" smtClean="0"/>
              <a:t>.</a:t>
            </a:r>
          </a:p>
          <a:p>
            <a:r>
              <a:rPr lang="en-US" sz="1700" dirty="0" smtClean="0"/>
              <a:t>Make and update your EK Wiki page!</a:t>
            </a:r>
            <a:endParaRPr lang="en-US" sz="17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DON’T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342900" lvl="1"/>
            <a:r>
              <a:rPr lang="en-US" dirty="0" smtClean="0"/>
              <a:t>Assign </a:t>
            </a:r>
            <a:r>
              <a:rPr lang="en-US" dirty="0"/>
              <a:t>out a scroll to a scribe yourself. This means do not bug your scribal friends to “volunteer</a:t>
            </a:r>
            <a:r>
              <a:rPr lang="en-US" dirty="0" smtClean="0"/>
              <a:t>”.</a:t>
            </a:r>
          </a:p>
          <a:p>
            <a:pPr marL="342900" lvl="1"/>
            <a:r>
              <a:rPr lang="en-US" dirty="0" smtClean="0"/>
              <a:t>Assume </a:t>
            </a:r>
            <a:r>
              <a:rPr lang="en-US" dirty="0"/>
              <a:t>a slight if your scroll is late or a deadline is </a:t>
            </a:r>
            <a:r>
              <a:rPr lang="en-US" dirty="0" smtClean="0"/>
              <a:t>missed.</a:t>
            </a:r>
          </a:p>
          <a:p>
            <a:pPr marL="342900" lvl="1"/>
            <a:r>
              <a:rPr lang="en-US" dirty="0" smtClean="0"/>
              <a:t>Message </a:t>
            </a:r>
            <a:r>
              <a:rPr lang="en-US" dirty="0"/>
              <a:t>Signet Staff on FB, we likely won’t see it.</a:t>
            </a:r>
          </a:p>
          <a:p>
            <a:endParaRPr lang="en-US" dirty="0"/>
          </a:p>
        </p:txBody>
      </p:sp>
      <p:pic>
        <p:nvPicPr>
          <p:cNvPr id="4098" name="Picture 2" descr="C:\Users\Genevieve\Documents\SCA\Signet\graphics\camillef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1600200"/>
            <a:ext cx="1244600" cy="164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5583903" y="838200"/>
            <a:ext cx="1905000" cy="678792"/>
          </a:xfrm>
          <a:prstGeom prst="wedgeRoundRectCallout">
            <a:avLst>
              <a:gd name="adj1" fmla="val 60325"/>
              <a:gd name="adj2" fmla="val 116694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Chat with me! I </a:t>
            </a:r>
            <a:r>
              <a:rPr lang="en-US" sz="1200" dirty="0" smtClean="0"/>
              <a:t>promise I don’t bite. Not unless really provoked.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91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62000" y="1066800"/>
            <a:ext cx="7024688" cy="1143000"/>
          </a:xfrm>
        </p:spPr>
        <p:txBody>
          <a:bodyPr/>
          <a:lstStyle/>
          <a:p>
            <a:r>
              <a:rPr lang="en-US" dirty="0" smtClean="0"/>
              <a:t>In conclusion…</a:t>
            </a:r>
            <a:endParaRPr lang="en-US" dirty="0"/>
          </a:p>
        </p:txBody>
      </p:sp>
      <p:pic>
        <p:nvPicPr>
          <p:cNvPr id="6146" name="Picture 2" descr="C:\Users\Genevieve\Documents\SCA\Signet\graphics\ClippySpar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19600"/>
            <a:ext cx="2479675" cy="160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3429000" y="3879924"/>
            <a:ext cx="1905000" cy="678792"/>
          </a:xfrm>
          <a:prstGeom prst="wedgeRoundRectCallout">
            <a:avLst>
              <a:gd name="adj1" fmla="val 66517"/>
              <a:gd name="adj2" fmla="val 99313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I’m always here to help!</a:t>
            </a:r>
            <a:endParaRPr lang="en-US" sz="1400" dirty="0"/>
          </a:p>
        </p:txBody>
      </p:sp>
      <p:pic>
        <p:nvPicPr>
          <p:cNvPr id="6147" name="Picture 3" descr="C:\Users\Genevieve\Documents\SCA\Signet\graphics\camille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2514600"/>
            <a:ext cx="1374775" cy="1813533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2819400" y="2209800"/>
            <a:ext cx="5105400" cy="1524000"/>
          </a:xfrm>
          <a:prstGeom prst="wedgeRoundRectCallout">
            <a:avLst>
              <a:gd name="adj1" fmla="val -67439"/>
              <a:gd name="adj2" fmla="val -1693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We’ve got some great new enthusiastic folks in the scribal community!</a:t>
            </a:r>
          </a:p>
          <a:p>
            <a:pPr algn="ctr"/>
            <a:r>
              <a:rPr lang="en-US" sz="1400" dirty="0" smtClean="0"/>
              <a:t>Scrolls continue to be amazing and beautiful!</a:t>
            </a:r>
          </a:p>
          <a:p>
            <a:pPr algn="ctr"/>
            <a:r>
              <a:rPr lang="en-US" sz="1400" dirty="0" smtClean="0"/>
              <a:t>Communication is key! I’m usually up for a chat! Let me know what’s up with you!</a:t>
            </a:r>
          </a:p>
          <a:p>
            <a:pPr algn="ctr"/>
            <a:r>
              <a:rPr lang="en-US" sz="1400" dirty="0" smtClean="0"/>
              <a:t>Can’t believe how the first 6 months have flown by…</a:t>
            </a:r>
          </a:p>
          <a:p>
            <a:pPr algn="ctr"/>
            <a:endParaRPr lang="en-US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247900" y="4724400"/>
            <a:ext cx="1905000" cy="914400"/>
          </a:xfrm>
          <a:prstGeom prst="wedgeRoundRectCallout">
            <a:avLst>
              <a:gd name="adj1" fmla="val -65869"/>
              <a:gd name="adj2" fmla="val -139690"/>
              <a:gd name="adj3" fmla="val 16667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Ah. Yes. Thank you, </a:t>
            </a:r>
            <a:r>
              <a:rPr lang="en-US" sz="1400" dirty="0" err="1" smtClean="0"/>
              <a:t>ClippySparky</a:t>
            </a:r>
            <a:r>
              <a:rPr lang="en-US" sz="1400" dirty="0" smtClean="0"/>
              <a:t>. We appreciate you too.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57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</TotalTime>
  <Words>738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Officer Update: Tyger Clerk of the Signet</vt:lpstr>
      <vt:lpstr>PowerPoint Presentation</vt:lpstr>
      <vt:lpstr>What?! We’ve got a new Tyger Signet!</vt:lpstr>
      <vt:lpstr>Signet Projects</vt:lpstr>
      <vt:lpstr>2023 Year in Review</vt:lpstr>
      <vt:lpstr>2023 Overview - Commentary</vt:lpstr>
      <vt:lpstr>Helpful reminders for everyone!</vt:lpstr>
      <vt:lpstr>In conclusion…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Genevieve</dc:creator>
  <cp:lastModifiedBy>Genevieve</cp:lastModifiedBy>
  <cp:revision>13</cp:revision>
  <dcterms:created xsi:type="dcterms:W3CDTF">2024-01-18T02:49:50Z</dcterms:created>
  <dcterms:modified xsi:type="dcterms:W3CDTF">2024-01-18T19:50:18Z</dcterms:modified>
</cp:coreProperties>
</file>